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8" r:id="rId2"/>
    <p:sldId id="375" r:id="rId3"/>
    <p:sldId id="373" r:id="rId4"/>
    <p:sldId id="377" r:id="rId5"/>
    <p:sldId id="376" r:id="rId6"/>
    <p:sldId id="379" r:id="rId7"/>
    <p:sldId id="378" r:id="rId8"/>
    <p:sldId id="380" r:id="rId9"/>
  </p:sldIdLst>
  <p:sldSz cx="12192000" cy="6858000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7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BE8EC"/>
    <a:srgbClr val="CFCBC8"/>
    <a:srgbClr val="0272B7"/>
    <a:srgbClr val="E0DBD7"/>
    <a:srgbClr val="C9C4C1"/>
    <a:srgbClr val="DED9D5"/>
    <a:srgbClr val="DFDAD6"/>
    <a:srgbClr val="DBD6D2"/>
    <a:srgbClr val="DCD7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6870" autoAdjust="0"/>
  </p:normalViewPr>
  <p:slideViewPr>
    <p:cSldViewPr snapToGrid="0" showGuides="1">
      <p:cViewPr varScale="1">
        <p:scale>
          <a:sx n="71" d="100"/>
          <a:sy n="71" d="100"/>
        </p:scale>
        <p:origin x="1248" y="24"/>
      </p:cViewPr>
      <p:guideLst>
        <p:guide orient="horz" pos="177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378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377D0E-4941-48F9-9C27-EF9AF37FD824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BF6EFE-A45C-474F-876D-9AD0F5A1E3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62117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AEB0BE-0A83-4D6C-97DC-6DFC2F0C08B2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61A61B-38F7-43AA-AFED-8B1F03DFD5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779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310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2033E-1B13-459B-BE0D-95A5C6440C47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0A47E-E573-4399-AE20-B45FF61A6B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4407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2033E-1B13-459B-BE0D-95A5C6440C47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0A47E-E573-4399-AE20-B45FF61A6B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70826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Пользовательский маке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6"/>
          <p:cNvSpPr>
            <a:spLocks noGrp="1"/>
          </p:cNvSpPr>
          <p:nvPr>
            <p:ph type="title"/>
          </p:nvPr>
        </p:nvSpPr>
        <p:spPr>
          <a:xfrm>
            <a:off x="934065" y="2297939"/>
            <a:ext cx="10503192" cy="1415845"/>
          </a:xfrm>
        </p:spPr>
        <p:txBody>
          <a:bodyPr/>
          <a:lstStyle>
            <a:lvl1pPr algn="ctr">
              <a:defRPr>
                <a:solidFill>
                  <a:srgbClr val="002060"/>
                </a:solidFill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3" name="Подзаголовок 2">
            <a:extLst>
              <a:ext uri="{FF2B5EF4-FFF2-40B4-BE49-F238E27FC236}">
                <a16:creationId xmlns:a16="http://schemas.microsoft.com/office/drawing/2014/main" xmlns="" id="{5530698B-AFFB-41C1-AFEB-59EFD03662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4065" y="4060797"/>
            <a:ext cx="10503192" cy="716745"/>
          </a:xfrm>
        </p:spPr>
        <p:txBody>
          <a:bodyPr rtlCol="0">
            <a:normAutofit/>
          </a:bodyPr>
          <a:lstStyle>
            <a:lvl1pPr marL="0" indent="0" algn="ctr">
              <a:buNone/>
              <a:defRPr sz="3000" b="1" i="0">
                <a:solidFill>
                  <a:srgbClr val="002060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dirty="0"/>
              <a:t>Подзаголовок</a:t>
            </a: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7843" y="406213"/>
            <a:ext cx="1395633" cy="1427504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 userDrawn="1"/>
        </p:nvCxnSpPr>
        <p:spPr>
          <a:xfrm>
            <a:off x="1364343" y="1988457"/>
            <a:ext cx="950685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 userDrawn="1"/>
        </p:nvCxnSpPr>
        <p:spPr>
          <a:xfrm>
            <a:off x="1432232" y="5457371"/>
            <a:ext cx="950685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26072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7A5D2A43-E613-4861-B777-A0FBFF47453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607800" y="0"/>
            <a:ext cx="584200" cy="584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878E9E76-0170-4D84-BCC3-07E8CC1CF33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275031"/>
            <a:ext cx="584200" cy="584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9" name="Заголовок 1">
            <a:extLst>
              <a:ext uri="{FF2B5EF4-FFF2-40B4-BE49-F238E27FC236}">
                <a16:creationId xmlns="" xmlns:a16="http://schemas.microsoft.com/office/drawing/2014/main" id="{35D65FAF-B698-49B0-B197-FD64C97AFD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4067" y="462008"/>
            <a:ext cx="11472333" cy="393954"/>
          </a:xfrm>
          <a:noFill/>
        </p:spPr>
        <p:txBody>
          <a:bodyPr wrap="square" lIns="0" tIns="0" rIns="0" bIns="0" rtlCol="0" anchor="ctr">
            <a:spAutoFit/>
          </a:bodyPr>
          <a:lstStyle>
            <a:lvl1pPr>
              <a:defRPr lang="ru-RU" sz="3200" b="1" noProof="0" dirty="0">
                <a:ea typeface="+mn-ea"/>
                <a:cs typeface="+mn-cs"/>
              </a:defRPr>
            </a:lvl1pPr>
          </a:lstStyle>
          <a:p>
            <a:pPr marL="0" lvl="0" algn="ctr">
              <a:lnSpc>
                <a:spcPct val="80000"/>
              </a:lnSpc>
            </a:pPr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10" name="Объект 2">
            <a:extLst>
              <a:ext uri="{FF2B5EF4-FFF2-40B4-BE49-F238E27FC236}">
                <a16:creationId xmlns="" xmlns:a16="http://schemas.microsoft.com/office/drawing/2014/main" id="{AB0939C5-683A-4FDC-A8CF-5F35848AD6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2731784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Обзор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E45FD86-80D5-4520-8C38-1EDDAB179D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607100"/>
            <a:ext cx="4737482" cy="697044"/>
          </a:xfrm>
        </p:spPr>
        <p:txBody>
          <a:bodyPr rtlCol="0" anchor="b">
            <a:noAutofit/>
          </a:bodyPr>
          <a:lstStyle>
            <a:lvl1pPr>
              <a:defRPr lang="en-US" sz="4000" b="1" kern="12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ОБЗОРНЫЙ СЛАЙД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28B7C16C-60B5-44CB-B3D5-09EA7F61FE4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928801" y="2635589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noProof="0"/>
              <a:t>Название элемента 1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663C2BC3-19D8-497A-B742-E2E5155DEA2E}"/>
              </a:ext>
            </a:extLst>
          </p:cNvPr>
          <p:cNvSpPr/>
          <p:nvPr userDrawn="1"/>
        </p:nvSpPr>
        <p:spPr>
          <a:xfrm>
            <a:off x="687289" y="244444"/>
            <a:ext cx="72000" cy="90755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 Light" panose="020F0302020204030204" pitchFamily="34" charset="0"/>
            </a:endParaRPr>
          </a:p>
        </p:txBody>
      </p:sp>
      <p:sp>
        <p:nvSpPr>
          <p:cNvPr id="35" name="Текст 3">
            <a:extLst>
              <a:ext uri="{FF2B5EF4-FFF2-40B4-BE49-F238E27FC236}">
                <a16:creationId xmlns:a16="http://schemas.microsoft.com/office/drawing/2014/main" xmlns="" id="{2BBCA2FF-2B83-4966-811C-E9FEEB77CBE4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4467663" y="2635589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noProof="0"/>
              <a:t>Название элемента 2</a:t>
            </a:r>
          </a:p>
        </p:txBody>
      </p:sp>
      <p:sp>
        <p:nvSpPr>
          <p:cNvPr id="36" name="Текст 3">
            <a:extLst>
              <a:ext uri="{FF2B5EF4-FFF2-40B4-BE49-F238E27FC236}">
                <a16:creationId xmlns:a16="http://schemas.microsoft.com/office/drawing/2014/main" xmlns="" id="{663E6488-61FD-4194-B014-22CF5050C2C7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8006525" y="2635589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noProof="0"/>
              <a:t>Название элемента 3</a:t>
            </a:r>
          </a:p>
        </p:txBody>
      </p:sp>
      <p:sp>
        <p:nvSpPr>
          <p:cNvPr id="37" name="Текст 3">
            <a:extLst>
              <a:ext uri="{FF2B5EF4-FFF2-40B4-BE49-F238E27FC236}">
                <a16:creationId xmlns:a16="http://schemas.microsoft.com/office/drawing/2014/main" xmlns="" id="{76A0643E-8E5C-4070-97FD-974351B1D00C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928801" y="4746794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noProof="0"/>
              <a:t>Название элемента 4</a:t>
            </a:r>
          </a:p>
        </p:txBody>
      </p:sp>
      <p:sp>
        <p:nvSpPr>
          <p:cNvPr id="38" name="Текст 3">
            <a:extLst>
              <a:ext uri="{FF2B5EF4-FFF2-40B4-BE49-F238E27FC236}">
                <a16:creationId xmlns:a16="http://schemas.microsoft.com/office/drawing/2014/main" xmlns="" id="{A4ECC130-379C-4A4E-AAC7-D84522D434E2}"/>
              </a:ext>
            </a:extLst>
          </p:cNvPr>
          <p:cNvSpPr>
            <a:spLocks noGrp="1"/>
          </p:cNvSpPr>
          <p:nvPr>
            <p:ph type="body" sz="half" idx="19" hasCustomPrompt="1"/>
          </p:nvPr>
        </p:nvSpPr>
        <p:spPr>
          <a:xfrm>
            <a:off x="4467663" y="4746794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noProof="0"/>
              <a:t>Название элемента 5</a:t>
            </a:r>
          </a:p>
        </p:txBody>
      </p:sp>
      <p:sp>
        <p:nvSpPr>
          <p:cNvPr id="39" name="Текст 3">
            <a:extLst>
              <a:ext uri="{FF2B5EF4-FFF2-40B4-BE49-F238E27FC236}">
                <a16:creationId xmlns:a16="http://schemas.microsoft.com/office/drawing/2014/main" xmlns="" id="{C8C2920A-FB6F-4697-8CDD-0896EC262719}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8006525" y="4746794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noProof="0"/>
              <a:t>Название элемента 6</a:t>
            </a:r>
          </a:p>
        </p:txBody>
      </p:sp>
      <p:sp>
        <p:nvSpPr>
          <p:cNvPr id="40" name="Текст 3">
            <a:extLst>
              <a:ext uri="{FF2B5EF4-FFF2-40B4-BE49-F238E27FC236}">
                <a16:creationId xmlns:a16="http://schemas.microsoft.com/office/drawing/2014/main" xmlns="" id="{F84CD40D-D65C-419A-B22F-5633C9254F52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928801" y="3059153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1600" i="0" kern="120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ru-RU" noProof="0" dirty="0"/>
              <a:t>Щелкните, чтобы изменить стили текста образца слайда</a:t>
            </a:r>
          </a:p>
        </p:txBody>
      </p:sp>
      <p:sp>
        <p:nvSpPr>
          <p:cNvPr id="41" name="Текст 3">
            <a:extLst>
              <a:ext uri="{FF2B5EF4-FFF2-40B4-BE49-F238E27FC236}">
                <a16:creationId xmlns:a16="http://schemas.microsoft.com/office/drawing/2014/main" xmlns="" id="{4902ECF4-C668-49EA-AD7B-E0B3332DE48A}"/>
              </a:ext>
            </a:extLst>
          </p:cNvPr>
          <p:cNvSpPr>
            <a:spLocks noGrp="1"/>
          </p:cNvSpPr>
          <p:nvPr>
            <p:ph type="body" sz="half" idx="22" hasCustomPrompt="1"/>
          </p:nvPr>
        </p:nvSpPr>
        <p:spPr>
          <a:xfrm>
            <a:off x="4467663" y="3059153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1600" i="0" kern="120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2" name="Текст 3">
            <a:extLst>
              <a:ext uri="{FF2B5EF4-FFF2-40B4-BE49-F238E27FC236}">
                <a16:creationId xmlns:a16="http://schemas.microsoft.com/office/drawing/2014/main" xmlns="" id="{648A6F22-3F59-4E0F-BAE5-9B7E0D16D33F}"/>
              </a:ext>
            </a:extLst>
          </p:cNvPr>
          <p:cNvSpPr>
            <a:spLocks noGrp="1"/>
          </p:cNvSpPr>
          <p:nvPr>
            <p:ph type="body" sz="half" idx="23" hasCustomPrompt="1"/>
          </p:nvPr>
        </p:nvSpPr>
        <p:spPr>
          <a:xfrm>
            <a:off x="8006525" y="3059153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1600" i="0" kern="120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3" name="Текст 3">
            <a:extLst>
              <a:ext uri="{FF2B5EF4-FFF2-40B4-BE49-F238E27FC236}">
                <a16:creationId xmlns:a16="http://schemas.microsoft.com/office/drawing/2014/main" xmlns="" id="{5689CAE6-6963-412E-9DAD-B7B5AFC41DCF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928801" y="5170358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4" name="Текст 3">
            <a:extLst>
              <a:ext uri="{FF2B5EF4-FFF2-40B4-BE49-F238E27FC236}">
                <a16:creationId xmlns:a16="http://schemas.microsoft.com/office/drawing/2014/main" xmlns="" id="{98D9757D-1411-42F4-AABD-CC173E4A038B}"/>
              </a:ext>
            </a:extLst>
          </p:cNvPr>
          <p:cNvSpPr>
            <a:spLocks noGrp="1"/>
          </p:cNvSpPr>
          <p:nvPr>
            <p:ph type="body" sz="half" idx="25" hasCustomPrompt="1"/>
          </p:nvPr>
        </p:nvSpPr>
        <p:spPr>
          <a:xfrm>
            <a:off x="4467663" y="5170358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5" name="Текст 3">
            <a:extLst>
              <a:ext uri="{FF2B5EF4-FFF2-40B4-BE49-F238E27FC236}">
                <a16:creationId xmlns:a16="http://schemas.microsoft.com/office/drawing/2014/main" xmlns="" id="{0590AA6E-50BC-4492-8B87-7D8D4A8A5E76}"/>
              </a:ext>
            </a:extLst>
          </p:cNvPr>
          <p:cNvSpPr>
            <a:spLocks noGrp="1"/>
          </p:cNvSpPr>
          <p:nvPr>
            <p:ph type="body" sz="half" idx="26" hasCustomPrompt="1"/>
          </p:nvPr>
        </p:nvSpPr>
        <p:spPr>
          <a:xfrm>
            <a:off x="8006525" y="5170358"/>
            <a:ext cx="3256674" cy="499493"/>
          </a:xfrm>
        </p:spPr>
        <p:txBody>
          <a:bodyPr rtlCol="0"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7" name="Рисунок 46">
            <a:extLst>
              <a:ext uri="{FF2B5EF4-FFF2-40B4-BE49-F238E27FC236}">
                <a16:creationId xmlns:a16="http://schemas.microsoft.com/office/drawing/2014/main" xmlns="" id="{64786CCE-CCCC-4B2D-890D-9D719713DB79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041234" y="1757980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48" name="Рисунок 46">
            <a:extLst>
              <a:ext uri="{FF2B5EF4-FFF2-40B4-BE49-F238E27FC236}">
                <a16:creationId xmlns:a16="http://schemas.microsoft.com/office/drawing/2014/main" xmlns="" id="{EB08972C-68CE-41CC-9351-3DD741E5393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4576544" y="1757980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49" name="Рисунок 46">
            <a:extLst>
              <a:ext uri="{FF2B5EF4-FFF2-40B4-BE49-F238E27FC236}">
                <a16:creationId xmlns:a16="http://schemas.microsoft.com/office/drawing/2014/main" xmlns="" id="{6347D157-8108-4656-88F3-59B693C47F9B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8111854" y="1757980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50" name="Рисунок 46">
            <a:extLst>
              <a:ext uri="{FF2B5EF4-FFF2-40B4-BE49-F238E27FC236}">
                <a16:creationId xmlns:a16="http://schemas.microsoft.com/office/drawing/2014/main" xmlns="" id="{B4548244-F89A-4EA8-9DB4-056E45B2FDF5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1041234" y="3890091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51" name="Рисунок 46">
            <a:extLst>
              <a:ext uri="{FF2B5EF4-FFF2-40B4-BE49-F238E27FC236}">
                <a16:creationId xmlns:a16="http://schemas.microsoft.com/office/drawing/2014/main" xmlns="" id="{6B46EEEA-383D-42CD-ABFC-86BD330E07A0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4576544" y="3890091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52" name="Рисунок 46">
            <a:extLst>
              <a:ext uri="{FF2B5EF4-FFF2-40B4-BE49-F238E27FC236}">
                <a16:creationId xmlns:a16="http://schemas.microsoft.com/office/drawing/2014/main" xmlns="" id="{DF75483C-CE05-4E90-8A93-D04244423927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8111854" y="3890091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cxnSp>
        <p:nvCxnSpPr>
          <p:cNvPr id="57" name="Прямая соединительная линия 56">
            <a:extLst>
              <a:ext uri="{FF2B5EF4-FFF2-40B4-BE49-F238E27FC236}">
                <a16:creationId xmlns:a16="http://schemas.microsoft.com/office/drawing/2014/main" xmlns="" id="{6EC8F712-6C02-43F3-8A0A-5DCA975E7C38}"/>
              </a:ext>
            </a:extLst>
          </p:cNvPr>
          <p:cNvCxnSpPr>
            <a:cxnSpLocks/>
          </p:cNvCxnSpPr>
          <p:nvPr userDrawn="1"/>
        </p:nvCxnSpPr>
        <p:spPr>
          <a:xfrm flipV="1">
            <a:off x="11663289" y="6300217"/>
            <a:ext cx="0" cy="31022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xmlns="" id="{18B62D71-4318-4C96-828A-D19FFBFA7BDA}"/>
              </a:ext>
            </a:extLst>
          </p:cNvPr>
          <p:cNvCxnSpPr>
            <a:cxnSpLocks/>
          </p:cNvCxnSpPr>
          <p:nvPr userDrawn="1"/>
        </p:nvCxnSpPr>
        <p:spPr>
          <a:xfrm>
            <a:off x="10939723" y="800959"/>
            <a:ext cx="1001233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xmlns="" id="{9603F760-AD2F-4611-99B6-58C4666AEBA1}"/>
              </a:ext>
            </a:extLst>
          </p:cNvPr>
          <p:cNvCxnSpPr>
            <a:cxnSpLocks/>
          </p:cNvCxnSpPr>
          <p:nvPr userDrawn="1"/>
        </p:nvCxnSpPr>
        <p:spPr>
          <a:xfrm>
            <a:off x="256374" y="6168360"/>
            <a:ext cx="150841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42414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Обзор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E45FD86-80D5-4520-8C38-1EDDAB179D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607100"/>
            <a:ext cx="4737482" cy="697044"/>
          </a:xfrm>
        </p:spPr>
        <p:txBody>
          <a:bodyPr rtlCol="0" anchor="b">
            <a:noAutofit/>
          </a:bodyPr>
          <a:lstStyle>
            <a:lvl1pPr>
              <a:defRPr lang="en-US" sz="4000" b="1" kern="120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ОБЗОРНЫЙ СЛАЙД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663C2BC3-19D8-497A-B742-E2E5155DEA2E}"/>
              </a:ext>
            </a:extLst>
          </p:cNvPr>
          <p:cNvSpPr/>
          <p:nvPr userDrawn="1"/>
        </p:nvSpPr>
        <p:spPr>
          <a:xfrm>
            <a:off x="687289" y="244444"/>
            <a:ext cx="72000" cy="90755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cxnSp>
        <p:nvCxnSpPr>
          <p:cNvPr id="57" name="Прямая соединительная линия 56">
            <a:extLst>
              <a:ext uri="{FF2B5EF4-FFF2-40B4-BE49-F238E27FC236}">
                <a16:creationId xmlns:a16="http://schemas.microsoft.com/office/drawing/2014/main" xmlns="" id="{6EC8F712-6C02-43F3-8A0A-5DCA975E7C38}"/>
              </a:ext>
            </a:extLst>
          </p:cNvPr>
          <p:cNvCxnSpPr>
            <a:cxnSpLocks/>
          </p:cNvCxnSpPr>
          <p:nvPr userDrawn="1"/>
        </p:nvCxnSpPr>
        <p:spPr>
          <a:xfrm flipV="1">
            <a:off x="11663289" y="6300217"/>
            <a:ext cx="0" cy="310226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xmlns="" id="{18B62D71-4318-4C96-828A-D19FFBFA7BDA}"/>
              </a:ext>
            </a:extLst>
          </p:cNvPr>
          <p:cNvCxnSpPr>
            <a:cxnSpLocks/>
          </p:cNvCxnSpPr>
          <p:nvPr userDrawn="1"/>
        </p:nvCxnSpPr>
        <p:spPr>
          <a:xfrm>
            <a:off x="10939723" y="800959"/>
            <a:ext cx="1001233" cy="0"/>
          </a:xfrm>
          <a:prstGeom prst="line">
            <a:avLst/>
          </a:prstGeom>
          <a:ln w="63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xmlns="" id="{9603F760-AD2F-4611-99B6-58C4666AEBA1}"/>
              </a:ext>
            </a:extLst>
          </p:cNvPr>
          <p:cNvCxnSpPr>
            <a:cxnSpLocks/>
          </p:cNvCxnSpPr>
          <p:nvPr userDrawn="1"/>
        </p:nvCxnSpPr>
        <p:spPr>
          <a:xfrm>
            <a:off x="256374" y="6168360"/>
            <a:ext cx="1508418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65313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>
            <a:off x="838201" y="2038351"/>
            <a:ext cx="2876550" cy="4210050"/>
          </a:xfrm>
          <a:prstGeom prst="rect">
            <a:avLst/>
          </a:prstGeom>
          <a:solidFill>
            <a:srgbClr val="CFCBC8">
              <a:alpha val="62000"/>
            </a:srgb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24114"/>
            <a:ext cx="3574143" cy="242388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" name="Объект 2"/>
          <p:cNvSpPr>
            <a:spLocks noGrp="1"/>
          </p:cNvSpPr>
          <p:nvPr>
            <p:ph idx="1"/>
          </p:nvPr>
        </p:nvSpPr>
        <p:spPr>
          <a:xfrm>
            <a:off x="838200" y="3303134"/>
            <a:ext cx="3574143" cy="3068638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06660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2033E-1B13-459B-BE0D-95A5C6440C47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0A47E-E573-4399-AE20-B45FF61A6B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5440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2033E-1B13-459B-BE0D-95A5C6440C47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0A47E-E573-4399-AE20-B45FF61A6B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800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2033E-1B13-459B-BE0D-95A5C6440C47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0A47E-E573-4399-AE20-B45FF61A6B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7473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2033E-1B13-459B-BE0D-95A5C6440C47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0A47E-E573-4399-AE20-B45FF61A6B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3155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2033E-1B13-459B-BE0D-95A5C6440C47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0A47E-E573-4399-AE20-B45FF61A6B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0210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2033E-1B13-459B-BE0D-95A5C6440C47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0A47E-E573-4399-AE20-B45FF61A6B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5412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2033E-1B13-459B-BE0D-95A5C6440C47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0A47E-E573-4399-AE20-B45FF61A6B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0838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2033E-1B13-459B-BE0D-95A5C6440C47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0A47E-E573-4399-AE20-B45FF61A6B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6677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A2033E-1B13-459B-BE0D-95A5C6440C47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10A47E-E573-4399-AE20-B45FF61A6B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1547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3" r:id="rId12"/>
    <p:sldLayoutId id="2147483666" r:id="rId13"/>
    <p:sldLayoutId id="2147483683" r:id="rId14"/>
    <p:sldLayoutId id="2147483684" r:id="rId15"/>
    <p:sldLayoutId id="2147483680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365" y="3012141"/>
            <a:ext cx="6454589" cy="793378"/>
          </a:xfrm>
        </p:spPr>
        <p:txBody>
          <a:bodyPr>
            <a:noAutofit/>
          </a:bodyPr>
          <a:lstStyle/>
          <a:p>
            <a:pPr>
              <a:lnSpc>
                <a:spcPct val="75000"/>
              </a:lnSpc>
            </a:pPr>
            <a:r>
              <a:rPr lang="ru-RU" altLang="ru-RU" sz="4000" b="1" u="sng" dirty="0" smtClean="0">
                <a:solidFill>
                  <a:schemeClr val="accent1"/>
                </a:solidFill>
                <a:cs typeface="Aharoni" panose="02010803020104030203" pitchFamily="2" charset="-79"/>
              </a:rPr>
              <a:t/>
            </a:r>
            <a:br>
              <a:rPr lang="ru-RU" altLang="ru-RU" sz="4000" b="1" u="sng" dirty="0" smtClean="0">
                <a:solidFill>
                  <a:schemeClr val="accent1"/>
                </a:solidFill>
                <a:cs typeface="Aharoni" panose="02010803020104030203" pitchFamily="2" charset="-79"/>
              </a:rPr>
            </a:br>
            <a:endParaRPr lang="ru-RU" altLang="ru-RU" sz="3600" b="1" u="sng" dirty="0">
              <a:solidFill>
                <a:schemeClr val="accent1"/>
              </a:solidFill>
              <a:cs typeface="Aharoni" panose="02010803020104030203" pitchFamily="2" charset="-79"/>
            </a:endParaRPr>
          </a:p>
        </p:txBody>
      </p:sp>
      <p:pic>
        <p:nvPicPr>
          <p:cNvPr id="1028" name="Picture 4" descr="https://vk-smi.ru/uploads/posts/poster/1641207015_3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3272"/>
            <a:ext cx="6185649" cy="4719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85649" y="2222412"/>
            <a:ext cx="588981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600" b="1" u="sng" dirty="0">
                <a:solidFill>
                  <a:schemeClr val="accent1"/>
                </a:solidFill>
                <a:cs typeface="Aharoni" panose="02010803020104030203" pitchFamily="2" charset="-79"/>
              </a:rPr>
              <a:t>МЕДИЦИНСКИЙ ТУРИЗМ</a:t>
            </a:r>
            <a:br>
              <a:rPr lang="ru-RU" altLang="ru-RU" sz="3600" b="1" u="sng" dirty="0">
                <a:solidFill>
                  <a:schemeClr val="accent1"/>
                </a:solidFill>
                <a:cs typeface="Aharoni" panose="02010803020104030203" pitchFamily="2" charset="-79"/>
              </a:rPr>
            </a:br>
            <a:r>
              <a:rPr lang="ru-RU" altLang="ru-RU" sz="3600" b="1" u="sng" dirty="0" smtClean="0">
                <a:solidFill>
                  <a:schemeClr val="accent1"/>
                </a:solidFill>
                <a:cs typeface="Aharoni" panose="02010803020104030203" pitchFamily="2" charset="-79"/>
              </a:rPr>
              <a:t>в </a:t>
            </a:r>
            <a:r>
              <a:rPr lang="ru-RU" altLang="ru-RU" sz="3600" b="1" u="sng" dirty="0">
                <a:solidFill>
                  <a:schemeClr val="accent1"/>
                </a:solidFill>
                <a:cs typeface="Aharoni" panose="02010803020104030203" pitchFamily="2" charset="-79"/>
              </a:rPr>
              <a:t>Хабаровском крае </a:t>
            </a:r>
            <a:br>
              <a:rPr lang="ru-RU" altLang="ru-RU" sz="3600" b="1" u="sng" dirty="0">
                <a:solidFill>
                  <a:schemeClr val="accent1"/>
                </a:solidFill>
                <a:cs typeface="Aharoni" panose="02010803020104030203" pitchFamily="2" charset="-79"/>
              </a:rPr>
            </a:b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169770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4067" y="495734"/>
            <a:ext cx="10164980" cy="326500"/>
          </a:xfrm>
        </p:spPr>
        <p:txBody>
          <a:bodyPr/>
          <a:lstStyle/>
          <a:p>
            <a:pPr>
              <a:lnSpc>
                <a:spcPts val="2400"/>
              </a:lnSpc>
              <a:spcAft>
                <a:spcPts val="800"/>
              </a:spcAft>
            </a:pPr>
            <a:r>
              <a:rPr lang="ru-RU" u="sng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Как получить медицинскую помощь ?</a:t>
            </a:r>
            <a:endParaRPr lang="ru-RU" sz="2400" u="sng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Aharoni" panose="02010803020104030203" pitchFamily="2" charset="-79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95082"/>
            <a:ext cx="10753165" cy="5181881"/>
          </a:xfrm>
        </p:spPr>
        <p:txBody>
          <a:bodyPr>
            <a:noAutofit/>
          </a:bodyPr>
          <a:lstStyle/>
          <a:p>
            <a:pPr>
              <a:lnSpc>
                <a:spcPts val="2400"/>
              </a:lnSpc>
              <a:spcAft>
                <a:spcPts val="800"/>
              </a:spcAft>
            </a:pP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ru-RU" sz="2000" dirty="0"/>
          </a:p>
        </p:txBody>
      </p:sp>
      <p:sp>
        <p:nvSpPr>
          <p:cNvPr id="4" name="Пятиугольник 3"/>
          <p:cNvSpPr/>
          <p:nvPr/>
        </p:nvSpPr>
        <p:spPr>
          <a:xfrm>
            <a:off x="838201" y="995082"/>
            <a:ext cx="6476999" cy="1936377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АМБУЛАТОРНО: пройдите обследование (</a:t>
            </a:r>
            <a:r>
              <a:rPr lang="en-US" sz="2000" b="1" dirty="0" smtClean="0"/>
              <a:t>check-up) </a:t>
            </a:r>
            <a:r>
              <a:rPr lang="ru-RU" sz="2000" b="1" dirty="0" smtClean="0"/>
              <a:t>за 1-2 дня в момент своей туристической поездки </a:t>
            </a:r>
            <a:endParaRPr lang="ru-RU" sz="2000" b="1" dirty="0"/>
          </a:p>
        </p:txBody>
      </p:sp>
      <p:sp>
        <p:nvSpPr>
          <p:cNvPr id="5" name="Пятиугольник 4"/>
          <p:cNvSpPr/>
          <p:nvPr/>
        </p:nvSpPr>
        <p:spPr>
          <a:xfrm>
            <a:off x="838199" y="3550024"/>
            <a:ext cx="6678707" cy="193637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СТАЦИОНАРНО: выберете  мед организацию по своему профилю, свяжитесь с медицинской организацией и приезжайте на плановую госпитализацию </a:t>
            </a:r>
            <a:endParaRPr lang="ru-RU" sz="2000" b="1" dirty="0"/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7373470" y="1224313"/>
            <a:ext cx="4237318" cy="403285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Все о медицинском туризме вы можете узнать здесь:</a:t>
            </a:r>
          </a:p>
          <a:p>
            <a:pPr algn="ctr"/>
            <a:endParaRPr lang="ru-RU" b="1" dirty="0"/>
          </a:p>
          <a:p>
            <a:pPr algn="ctr"/>
            <a:r>
              <a:rPr lang="en-US" sz="2000" b="1" dirty="0"/>
              <a:t>https://russiamedtravel.ru/</a:t>
            </a:r>
          </a:p>
        </p:txBody>
      </p:sp>
    </p:spTree>
    <p:extLst>
      <p:ext uri="{BB962C8B-B14F-4D97-AF65-F5344CB8AC3E}">
        <p14:creationId xmlns:p14="http://schemas.microsoft.com/office/powerpoint/2010/main" val="2428828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4408" y="120044"/>
            <a:ext cx="11472333" cy="326500"/>
          </a:xfrm>
        </p:spPr>
        <p:txBody>
          <a:bodyPr/>
          <a:lstStyle/>
          <a:p>
            <a:pPr>
              <a:lnSpc>
                <a:spcPts val="2400"/>
              </a:lnSpc>
              <a:spcAft>
                <a:spcPts val="800"/>
              </a:spcAft>
            </a:pPr>
            <a:r>
              <a:rPr lang="ru-RU" u="sng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Зачем приезжать на лечение в </a:t>
            </a:r>
            <a:r>
              <a:rPr lang="ru-RU" u="sng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Хабаровский край?</a:t>
            </a:r>
            <a:endParaRPr lang="ru-RU" sz="2400" u="sng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8224" y="655962"/>
            <a:ext cx="11613776" cy="5957054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9600" b="1" spc="-35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</a:t>
            </a:r>
            <a:endParaRPr lang="ru-RU" sz="96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ts val="1800"/>
              </a:lnSpc>
              <a:spcAft>
                <a:spcPts val="800"/>
              </a:spcAft>
            </a:pPr>
            <a:r>
              <a:rPr lang="ru-RU" sz="8000" b="1" cap="all" spc="-35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haroni" panose="02010803020104030203" pitchFamily="2" charset="-79"/>
              </a:rPr>
              <a:t>ВЫСОКОКВАЛИФИЦИРОВАННЫЕ ВРАЧИ</a:t>
            </a:r>
            <a:endParaRPr lang="ru-RU" sz="8000" b="1" dirty="0">
              <a:solidFill>
                <a:schemeClr val="accent1"/>
              </a:solidFill>
              <a:latin typeface="Times New Roman" panose="02020603050405020304" pitchFamily="18" charset="0"/>
              <a:ea typeface="Calibri" panose="020F0502020204030204" pitchFamily="34" charset="0"/>
              <a:cs typeface="Aharoni" panose="02010803020104030203" pitchFamily="2" charset="-79"/>
            </a:endParaRPr>
          </a:p>
          <a:p>
            <a:pPr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9600" b="1" spc="-35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endParaRPr lang="ru-RU" sz="96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ts val="1800"/>
              </a:lnSpc>
              <a:spcAft>
                <a:spcPts val="800"/>
              </a:spcAft>
            </a:pPr>
            <a:r>
              <a:rPr lang="ru-RU" sz="8000" b="1" cap="all" spc="-35" dirty="0" smtClean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Получение </a:t>
            </a:r>
            <a:r>
              <a:rPr lang="ru-RU" sz="8000" b="1" cap="all" spc="-35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КАЧЕСТВЕННОЙ МЕДИЦИНСКОЙ </a:t>
            </a:r>
            <a:endParaRPr lang="ru-RU" sz="8000" b="1" cap="all" spc="-35" dirty="0" smtClean="0">
              <a:solidFill>
                <a:schemeClr val="accent1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ts val="1800"/>
              </a:lnSpc>
              <a:spcAft>
                <a:spcPts val="800"/>
              </a:spcAft>
              <a:buNone/>
            </a:pPr>
            <a:r>
              <a:rPr lang="ru-RU" sz="8000" b="1" cap="all" spc="-35" dirty="0" smtClean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ПОМОЩИ по привлекательным ценам</a:t>
            </a:r>
            <a:endParaRPr lang="ru-RU" sz="8000" b="1" dirty="0">
              <a:solidFill>
                <a:schemeClr val="accent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9600" spc="-35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3</a:t>
            </a:r>
            <a:endParaRPr lang="ru-RU" sz="96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ts val="1800"/>
              </a:lnSpc>
              <a:spcAft>
                <a:spcPts val="800"/>
              </a:spcAft>
            </a:pPr>
            <a:r>
              <a:rPr lang="ru-RU" sz="8000" b="1" cap="all" spc="-35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ТОЧНАЯ ДИАГНОСТИКА </a:t>
            </a:r>
            <a:r>
              <a:rPr lang="ru-RU" sz="8000" b="1" cap="all" spc="-35" dirty="0" smtClean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И</a:t>
            </a:r>
          </a:p>
          <a:p>
            <a:pPr marL="0" indent="0">
              <a:lnSpc>
                <a:spcPts val="1800"/>
              </a:lnSpc>
              <a:spcAft>
                <a:spcPts val="800"/>
              </a:spcAft>
              <a:buNone/>
            </a:pPr>
            <a:r>
              <a:rPr lang="ru-RU" sz="8000" b="1" cap="all" spc="-35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ЭФФЕКТИВНОЕ ЛЕЧЕНИЕ</a:t>
            </a:r>
            <a:endParaRPr lang="ru-RU" sz="8000" b="1" dirty="0">
              <a:solidFill>
                <a:schemeClr val="accent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9600" spc="-35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4</a:t>
            </a:r>
            <a:endParaRPr lang="ru-RU" sz="96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ts val="1800"/>
              </a:lnSpc>
              <a:spcAft>
                <a:spcPts val="800"/>
              </a:spcAft>
            </a:pPr>
            <a:r>
              <a:rPr lang="ru-RU" sz="8000" b="1" cap="all" spc="-35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ИНДИВИДУАЛЬНЫЙ ПОДХОД </a:t>
            </a:r>
            <a:endParaRPr lang="ru-RU" sz="8000" b="1" cap="all" spc="-35" dirty="0" smtClean="0">
              <a:solidFill>
                <a:schemeClr val="accent1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indent="0">
              <a:lnSpc>
                <a:spcPts val="1800"/>
              </a:lnSpc>
              <a:spcAft>
                <a:spcPts val="800"/>
              </a:spcAft>
              <a:buNone/>
            </a:pPr>
            <a:r>
              <a:rPr lang="ru-RU" sz="8000" b="1" cap="all" spc="-35" dirty="0" smtClean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К</a:t>
            </a:r>
            <a:r>
              <a:rPr lang="ru-RU" sz="8000" b="1" cap="all" spc="-35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ПАЦИЕНТАМ</a:t>
            </a:r>
            <a:endParaRPr lang="ru-RU" sz="8000" b="1" dirty="0">
              <a:solidFill>
                <a:schemeClr val="accent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9600" spc="-35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5</a:t>
            </a:r>
            <a:endParaRPr lang="ru-RU" sz="96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ts val="1800"/>
              </a:lnSpc>
              <a:spcAft>
                <a:spcPts val="800"/>
              </a:spcAft>
            </a:pPr>
            <a:r>
              <a:rPr lang="ru-RU" sz="8000" b="1" cap="all" spc="-35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ШИРОКИЙ СПЕКТР ДОСТУПНЫХ </a:t>
            </a:r>
            <a:endParaRPr lang="ru-RU" sz="8000" b="1" cap="all" spc="-35" dirty="0" smtClean="0">
              <a:solidFill>
                <a:schemeClr val="accent1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indent="0">
              <a:lnSpc>
                <a:spcPts val="1800"/>
              </a:lnSpc>
              <a:spcAft>
                <a:spcPts val="800"/>
              </a:spcAft>
              <a:buNone/>
            </a:pPr>
            <a:r>
              <a:rPr lang="ru-RU" sz="8000" b="1" cap="all" spc="-35" dirty="0" smtClean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МЕДИЦИНСКИХ </a:t>
            </a:r>
            <a:r>
              <a:rPr lang="ru-RU" sz="8000" b="1" cap="all" spc="-35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УСЛУГ</a:t>
            </a:r>
            <a:endParaRPr lang="ru-RU" sz="8000" b="1" dirty="0">
              <a:solidFill>
                <a:schemeClr val="accent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ts val="2400"/>
              </a:lnSpc>
              <a:spcAft>
                <a:spcPts val="800"/>
              </a:spcAft>
            </a:pPr>
            <a:endParaRPr lang="ru-RU" sz="62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ru-RU" dirty="0"/>
          </a:p>
        </p:txBody>
      </p:sp>
      <p:pic>
        <p:nvPicPr>
          <p:cNvPr id="4" name="Picture 2" descr="https://hb.bizmrg.com/medvisor.ru/iblock/a2c/a2c70fa186ad592e655fd08bd2a0a9e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0612" y="655962"/>
            <a:ext cx="4666129" cy="2830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avatars.mds.yandex.net/get-altay/788991/2a000001871b3acb7614394bce9fca4934de/XXX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0490" y="3626780"/>
            <a:ext cx="3029137" cy="2986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khabkray.sledcom.ru/upload/site36/document_images/VsKqlowPIA-720x400,720x4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565" y="3361422"/>
            <a:ext cx="3705552" cy="2890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8063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4067" y="424413"/>
            <a:ext cx="11472333" cy="307777"/>
          </a:xfrm>
        </p:spPr>
        <p:txBody>
          <a:bodyPr/>
          <a:lstStyle/>
          <a:p>
            <a:pPr algn="ctr">
              <a:lnSpc>
                <a:spcPts val="2400"/>
              </a:lnSpc>
              <a:spcAft>
                <a:spcPts val="800"/>
              </a:spcAft>
            </a:pPr>
            <a:r>
              <a:rPr lang="ru-RU" u="sng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КАК ЭТО РАБОТАЕТ ?</a:t>
            </a:r>
            <a:endParaRPr lang="ru-RU" sz="2400" u="sng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Aharoni" panose="02010803020104030203" pitchFamily="2" charset="-79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95082"/>
            <a:ext cx="10998200" cy="5181881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500" b="1" spc="-35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ШАГ 1</a:t>
            </a:r>
          </a:p>
          <a:p>
            <a:pPr marL="0" lvl="0" indent="0">
              <a:lnSpc>
                <a:spcPts val="18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ru-RU" sz="2200" cap="all" spc="-35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ts val="18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ru-RU" sz="2200" b="1" cap="all" spc="-35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ВЫБРАТЬ МЕДИЦИНСКУЮ ОРГАНИЗАЦИЮ</a:t>
            </a:r>
            <a:endParaRPr lang="ru-RU" sz="2200" b="1" dirty="0" smtClean="0">
              <a:solidFill>
                <a:schemeClr val="tx2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500" b="1" spc="-35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ШАГ 2</a:t>
            </a:r>
            <a:endParaRPr lang="ru-RU" sz="2500" b="1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lnSpc>
                <a:spcPts val="1800"/>
              </a:lnSpc>
              <a:spcAft>
                <a:spcPts val="800"/>
              </a:spcAft>
              <a:buNone/>
            </a:pPr>
            <a:r>
              <a:rPr lang="ru-RU" sz="2200" b="1" cap="all" spc="-35" dirty="0" smtClean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СВЯЗАТЬСЯ </a:t>
            </a:r>
            <a:r>
              <a:rPr lang="ru-RU" sz="2200" b="1" cap="all" spc="-35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С МЕДИЦИНСКОЙ ОРГАНИЗАЦИЕЙ </a:t>
            </a:r>
            <a:endParaRPr lang="ru-RU" sz="2200" b="1" cap="all" spc="-35" dirty="0" smtClean="0">
              <a:solidFill>
                <a:schemeClr val="accent1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indent="0">
              <a:lnSpc>
                <a:spcPts val="1800"/>
              </a:lnSpc>
              <a:spcAft>
                <a:spcPts val="800"/>
              </a:spcAft>
              <a:buNone/>
            </a:pPr>
            <a:r>
              <a:rPr lang="ru-RU" sz="2200" b="1" cap="all" spc="-35" dirty="0" smtClean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ДЛЯ </a:t>
            </a:r>
            <a:r>
              <a:rPr lang="ru-RU" sz="2200" b="1" cap="all" spc="-35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ПОЛУЧЕНИЯ </a:t>
            </a:r>
            <a:r>
              <a:rPr lang="ru-RU" sz="2200" b="1" cap="all" spc="-35" dirty="0" smtClean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ПОДТВЕРЖДЕНИЯ</a:t>
            </a:r>
            <a:endParaRPr lang="ru-RU" sz="2200" b="1" dirty="0">
              <a:solidFill>
                <a:schemeClr val="accent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500" b="1" spc="-35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ШАГ 3</a:t>
            </a:r>
          </a:p>
          <a:p>
            <a:pPr marL="0" indent="0">
              <a:lnSpc>
                <a:spcPct val="107000"/>
              </a:lnSpc>
              <a:buNone/>
            </a:pPr>
            <a:r>
              <a:rPr lang="ru-RU" sz="2200" b="1" cap="all" spc="-35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ВЫБРАТЬ ТИП ПРОЖИВАНИЯ И </a:t>
            </a:r>
            <a:r>
              <a:rPr lang="ru-RU" sz="2200" b="1" cap="all" spc="-35" dirty="0" smtClean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ТРАНСПОРТА </a:t>
            </a:r>
            <a:endParaRPr lang="ru-RU" sz="2200" b="1" dirty="0">
              <a:solidFill>
                <a:schemeClr val="accent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500" b="1" spc="-35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ШАГ 4</a:t>
            </a:r>
            <a:endParaRPr lang="ru-RU" sz="25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lnSpc>
                <a:spcPts val="1800"/>
              </a:lnSpc>
              <a:spcAft>
                <a:spcPts val="800"/>
              </a:spcAft>
              <a:buNone/>
            </a:pPr>
            <a:r>
              <a:rPr lang="ru-RU" sz="2200" b="1" cap="all" spc="-35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ОФОРМИТЬ ВИЗУ</a:t>
            </a:r>
            <a:endParaRPr lang="ru-RU" sz="2200" b="1" dirty="0">
              <a:solidFill>
                <a:schemeClr val="accent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500" b="1" spc="-35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ШАГ 5</a:t>
            </a: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en-US" b="1" cap="all" spc="-35" dirty="0" smtClean="0">
                <a:solidFill>
                  <a:srgbClr val="FF0000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WELCOME TO</a:t>
            </a:r>
            <a:r>
              <a:rPr lang="ru-RU" b="1" cap="all" spc="-35" dirty="0" smtClean="0">
                <a:solidFill>
                  <a:srgbClr val="FF0000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 </a:t>
            </a:r>
            <a:r>
              <a:rPr lang="en-US" b="1" cap="all" spc="-35" dirty="0" smtClean="0">
                <a:solidFill>
                  <a:srgbClr val="FF0000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Khabarovsk Region </a:t>
            </a:r>
            <a:r>
              <a:rPr lang="en-US" sz="4400" b="1" cap="all" spc="-35" dirty="0" smtClean="0">
                <a:solidFill>
                  <a:srgbClr val="FF0000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!</a:t>
            </a:r>
            <a:endParaRPr lang="ru-RU" sz="44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Aharoni" panose="02010803020104030203" pitchFamily="2" charset="-79"/>
            </a:endParaRPr>
          </a:p>
          <a:p>
            <a:pPr>
              <a:lnSpc>
                <a:spcPts val="2400"/>
              </a:lnSpc>
              <a:spcAft>
                <a:spcPts val="800"/>
              </a:spcAft>
            </a:pP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ru-RU" sz="2000" dirty="0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5492" y="848566"/>
            <a:ext cx="2887345" cy="1933575"/>
          </a:xfrm>
          <a:prstGeom prst="rect">
            <a:avLst/>
          </a:prstGeom>
          <a:noFill/>
        </p:spPr>
      </p:pic>
      <p:pic>
        <p:nvPicPr>
          <p:cNvPr id="1026" name="Picture 2" descr="photo1680502620(1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639" b="16899"/>
          <a:stretch>
            <a:fillRect/>
          </a:stretch>
        </p:blipFill>
        <p:spPr bwMode="auto">
          <a:xfrm>
            <a:off x="9041187" y="2382838"/>
            <a:ext cx="2952750" cy="379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1656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8223" y="0"/>
            <a:ext cx="11966886" cy="1434752"/>
          </a:xfrm>
        </p:spPr>
        <p:txBody>
          <a:bodyPr/>
          <a:lstStyle/>
          <a:p>
            <a:pPr>
              <a:lnSpc>
                <a:spcPts val="3840"/>
              </a:lnSpc>
            </a:pPr>
            <a:r>
              <a:rPr lang="ru-RU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Лучшие медицинские организации, подведомственные министерству здравоохранения Хабаровского края:  </a:t>
            </a:r>
            <a:br>
              <a:rPr lang="ru-RU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endParaRPr lang="ru-RU" sz="28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78223" y="1143000"/>
            <a:ext cx="10802471" cy="5567082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КГБУЗ «ВИВЕЯ» </a:t>
            </a:r>
            <a:endParaRPr lang="en-US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КГБУЗ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"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</a:rPr>
              <a:t>Клинико-диагностический центр"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</a:rPr>
              <a:t>КГБУЗ 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</a:rPr>
              <a:t>«Клинический Центр восстановительной медицины и реабилитации» </a:t>
            </a:r>
            <a:endParaRPr lang="ru-RU" sz="22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</a:rPr>
              <a:t>КГБУЗ 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</a:rPr>
              <a:t>«Краевой клинический центр онкологии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» </a:t>
            </a:r>
            <a:endParaRPr lang="ru-RU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КГБУЗ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«Детская краевая клиническая больница» имени А.К.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Пиотровича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PT Sans"/>
              </a:rPr>
              <a:t>КГБУЗ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PT Sans"/>
              </a:rPr>
              <a:t>"Городская клиническая больница" имени профессора А.М. Войно-Ясенецкого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КГБУЗ "Краевая клиническая больница № 1" имени профессора С.И. Сергеева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КГБУЗ "Краевая клиническая больница" имени профессора О.В. Владимирцева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КГБУЗ "Краевой клинический центр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онкологии»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КГБУЗ "Детская городская клиническая больница" имени В.М. Истомина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КГБУЗ "Перинатальный центр" имени профессора Г.С. Постола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КГАУЗ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СП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«РЕГИОН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»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748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4067" y="437386"/>
            <a:ext cx="11472333" cy="443198"/>
          </a:xfrm>
        </p:spPr>
        <p:txBody>
          <a:bodyPr/>
          <a:lstStyle/>
          <a:p>
            <a:r>
              <a:rPr lang="ru-RU" u="sng" dirty="0" smtClean="0">
                <a:solidFill>
                  <a:srgbClr val="FF0000"/>
                </a:solidFill>
              </a:rPr>
              <a:t>Как выбрать медицинскую организацию? </a:t>
            </a:r>
            <a:endParaRPr lang="ru-RU" u="sng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1682" y="880584"/>
            <a:ext cx="10515600" cy="36510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 smtClean="0">
                <a:solidFill>
                  <a:schemeClr val="accent1"/>
                </a:solidFill>
              </a:rPr>
              <a:t>Вся информация, контакты размещены здесь !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1761564" y="2089592"/>
            <a:ext cx="3402106" cy="19094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22216" y="1728325"/>
            <a:ext cx="561999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             </a:t>
            </a:r>
          </a:p>
          <a:p>
            <a:endParaRPr lang="ru-RU" sz="2400" b="1" dirty="0">
              <a:solidFill>
                <a:srgbClr val="FF0000"/>
              </a:solidFill>
            </a:endParaRPr>
          </a:p>
          <a:p>
            <a:endParaRPr lang="ru-RU" sz="2400" b="1" dirty="0" smtClean="0">
              <a:solidFill>
                <a:srgbClr val="FF0000"/>
              </a:solidFill>
            </a:endParaRPr>
          </a:p>
          <a:p>
            <a:r>
              <a:rPr lang="ru-RU" sz="2400" b="1" dirty="0" smtClean="0">
                <a:solidFill>
                  <a:srgbClr val="FF0000"/>
                </a:solidFill>
              </a:rPr>
              <a:t>                                              </a:t>
            </a:r>
          </a:p>
          <a:p>
            <a:endParaRPr lang="ru-RU" sz="2400" b="1" dirty="0">
              <a:solidFill>
                <a:srgbClr val="FF0000"/>
              </a:solidFill>
            </a:endParaRPr>
          </a:p>
          <a:p>
            <a:endParaRPr lang="ru-RU" sz="2400" b="1" dirty="0" smtClean="0">
              <a:solidFill>
                <a:srgbClr val="FF0000"/>
              </a:solidFill>
            </a:endParaRPr>
          </a:p>
          <a:p>
            <a:endParaRPr lang="ru-RU" sz="2400" b="1" dirty="0">
              <a:solidFill>
                <a:srgbClr val="FF0000"/>
              </a:solidFill>
            </a:endParaRPr>
          </a:p>
          <a:p>
            <a:r>
              <a:rPr lang="en-US" sz="2800" b="1" dirty="0" smtClean="0">
                <a:solidFill>
                  <a:srgbClr val="FF0000"/>
                </a:solidFill>
              </a:rPr>
              <a:t>https</a:t>
            </a:r>
            <a:r>
              <a:rPr lang="en-US" sz="2800" b="1" dirty="0">
                <a:solidFill>
                  <a:srgbClr val="FF0000"/>
                </a:solidFill>
              </a:rPr>
              <a:t>://</a:t>
            </a:r>
            <a:r>
              <a:rPr lang="en-US" sz="2800" b="1" dirty="0" smtClean="0">
                <a:solidFill>
                  <a:srgbClr val="FF0000"/>
                </a:solidFill>
              </a:rPr>
              <a:t>zdrav.khv.gov.ru/lpu/all</a:t>
            </a:r>
            <a:endParaRPr lang="ru-RU" sz="2800" b="1" dirty="0" smtClean="0">
              <a:solidFill>
                <a:srgbClr val="FF0000"/>
              </a:solidFill>
            </a:endParaRPr>
          </a:p>
          <a:p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7" name="Picture 2" descr="https://primamedia_2537050521.s3.cloud.mts.ru/files/big/1110/1109819.jpg?022f69c71793b9f0c89bf09685b2ddc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3670" y="1555126"/>
            <a:ext cx="3963568" cy="2301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s://sun6-23.userapi.com/s/v1/ig2/2WNLdw1S4zwYMekYg1Q-jaOGwNbgLyYh5o6X4eAaONjl0srXWT16pwker4GxcAHEX1vbBTAYT_nUPHN-xJm9Dyrb.jpg?size=816x816&amp;quality=95&amp;crop=183,0,816,816&amp;ava=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9224" y="1952387"/>
            <a:ext cx="3455893" cy="2929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photos.peopleimages.com/picture/2016/310902-team-of-surgeons-getting-ready-for-the-operation-zoom_9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157" y="3832312"/>
            <a:ext cx="4161640" cy="2747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1725" y="4815797"/>
            <a:ext cx="2923540" cy="19526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929869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4067" y="437386"/>
            <a:ext cx="11472333" cy="443198"/>
          </a:xfrm>
        </p:spPr>
        <p:txBody>
          <a:bodyPr/>
          <a:lstStyle/>
          <a:p>
            <a:r>
              <a:rPr lang="ru-RU" u="sng" dirty="0" smtClean="0">
                <a:solidFill>
                  <a:srgbClr val="FF0000"/>
                </a:solidFill>
              </a:rPr>
              <a:t>Как выбрать отель и чем заняться? </a:t>
            </a:r>
            <a:endParaRPr lang="ru-RU" u="sng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1682" y="1354978"/>
            <a:ext cx="10515600" cy="3768351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chemeClr val="accent1"/>
                </a:solidFill>
              </a:rPr>
              <a:t>Всю полезную информацию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accent1"/>
                </a:solidFill>
              </a:rPr>
              <a:t>Вы можете узнать здесь: </a:t>
            </a:r>
          </a:p>
          <a:p>
            <a:pPr marL="0" indent="0">
              <a:buNone/>
            </a:pPr>
            <a:endParaRPr lang="ru-RU" sz="36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3600" b="1" dirty="0" smtClean="0">
                <a:solidFill>
                  <a:srgbClr val="FF0000"/>
                </a:solidFill>
              </a:rPr>
              <a:t>https</a:t>
            </a:r>
            <a:r>
              <a:rPr lang="en-US" sz="3600" b="1" dirty="0">
                <a:solidFill>
                  <a:srgbClr val="FF0000"/>
                </a:solidFill>
              </a:rPr>
              <a:t>://habtravel.ru/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Хабаровский край – родина китов и самолет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41" y="3469342"/>
            <a:ext cx="4903694" cy="2581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Шантарские острова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951" y="1104977"/>
            <a:ext cx="6130366" cy="52016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72119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Озеро Амут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9061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/>
          <p:cNvSpPr/>
          <p:nvPr/>
        </p:nvSpPr>
        <p:spPr>
          <a:xfrm>
            <a:off x="847165" y="194793"/>
            <a:ext cx="10824882" cy="2492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Bef>
                <a:spcPts val="1000"/>
              </a:spcBef>
            </a:pPr>
            <a:r>
              <a:rPr lang="en-US" sz="4400" b="1" cap="all" spc="-35" dirty="0">
                <a:solidFill>
                  <a:schemeClr val="accent1">
                    <a:lumMod val="75000"/>
                  </a:schemeClr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WELCOME TO</a:t>
            </a:r>
            <a:r>
              <a:rPr lang="ru-RU" sz="4400" b="1" cap="all" spc="-35" dirty="0">
                <a:solidFill>
                  <a:schemeClr val="accent1">
                    <a:lumMod val="75000"/>
                  </a:schemeClr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 </a:t>
            </a:r>
            <a:r>
              <a:rPr lang="en-US" sz="4400" b="1" cap="all" spc="-35" dirty="0" smtClean="0">
                <a:solidFill>
                  <a:schemeClr val="accent1">
                    <a:lumMod val="75000"/>
                  </a:schemeClr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RUSSIA </a:t>
            </a:r>
            <a:r>
              <a:rPr lang="en-US" sz="7200" b="1" cap="all" spc="-35" dirty="0" smtClean="0">
                <a:solidFill>
                  <a:schemeClr val="accent1">
                    <a:lumMod val="75000"/>
                  </a:schemeClr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!</a:t>
            </a:r>
          </a:p>
          <a:p>
            <a:pPr lvl="0">
              <a:lnSpc>
                <a:spcPct val="107000"/>
              </a:lnSpc>
              <a:spcBef>
                <a:spcPts val="1000"/>
              </a:spcBef>
            </a:pPr>
            <a:r>
              <a:rPr lang="en-US" sz="4400" b="1" cap="all" spc="-35" dirty="0" smtClean="0">
                <a:solidFill>
                  <a:schemeClr val="accent1">
                    <a:lumMod val="75000"/>
                  </a:schemeClr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WELCOME TO </a:t>
            </a:r>
            <a:r>
              <a:rPr lang="en-US" sz="4400" b="1" cap="all" spc="-35" dirty="0" smtClean="0">
                <a:solidFill>
                  <a:schemeClr val="accent1">
                    <a:lumMod val="75000"/>
                  </a:schemeClr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Khabarovsk</a:t>
            </a:r>
            <a:r>
              <a:rPr lang="ru-RU" sz="4400" b="1" cap="all" spc="-35" dirty="0" smtClean="0">
                <a:solidFill>
                  <a:schemeClr val="accent1">
                    <a:lumMod val="75000"/>
                  </a:schemeClr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 </a:t>
            </a:r>
            <a:r>
              <a:rPr lang="en-US" sz="4400" b="1" cap="all" spc="-35" dirty="0" smtClean="0">
                <a:solidFill>
                  <a:schemeClr val="accent1">
                    <a:lumMod val="75000"/>
                  </a:schemeClr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REGION</a:t>
            </a:r>
            <a:r>
              <a:rPr lang="en-US" sz="4400" b="1" cap="all" spc="-35" dirty="0" smtClean="0">
                <a:solidFill>
                  <a:schemeClr val="accent1">
                    <a:lumMod val="75000"/>
                  </a:schemeClr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  </a:t>
            </a:r>
            <a:r>
              <a:rPr lang="en-US" sz="6600" b="1" cap="all" spc="-35" dirty="0">
                <a:solidFill>
                  <a:schemeClr val="accent1">
                    <a:lumMod val="75000"/>
                  </a:schemeClr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!</a:t>
            </a:r>
            <a:endParaRPr lang="ru-RU" sz="66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09789827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Кадеты">
      <a:dk1>
        <a:sysClr val="windowText" lastClr="000000"/>
      </a:dk1>
      <a:lt1>
        <a:sysClr val="window" lastClr="FFFFFF"/>
      </a:lt1>
      <a:dk2>
        <a:srgbClr val="55C5D0"/>
      </a:dk2>
      <a:lt2>
        <a:srgbClr val="A1BCF1"/>
      </a:lt2>
      <a:accent1>
        <a:srgbClr val="55C5D0"/>
      </a:accent1>
      <a:accent2>
        <a:srgbClr val="009DD9"/>
      </a:accent2>
      <a:accent3>
        <a:srgbClr val="4AC0E5"/>
      </a:accent3>
      <a:accent4>
        <a:srgbClr val="EF5B71"/>
      </a:accent4>
      <a:accent5>
        <a:srgbClr val="DAB4CB"/>
      </a:accent5>
      <a:accent6>
        <a:srgbClr val="85DFD0"/>
      </a:accent6>
      <a:hlink>
        <a:srgbClr val="B6E5F4"/>
      </a:hlink>
      <a:folHlink>
        <a:srgbClr val="D8D8D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931</TotalTime>
  <Words>267</Words>
  <Application>Microsoft Office PowerPoint</Application>
  <PresentationFormat>Широкоэкранный</PresentationFormat>
  <Paragraphs>66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7" baseType="lpstr">
      <vt:lpstr>Aharoni</vt:lpstr>
      <vt:lpstr>Arial</vt:lpstr>
      <vt:lpstr>Arial Black</vt:lpstr>
      <vt:lpstr>Calibri</vt:lpstr>
      <vt:lpstr>Calibri Light</vt:lpstr>
      <vt:lpstr>PT Sans</vt:lpstr>
      <vt:lpstr>Times New Roman</vt:lpstr>
      <vt:lpstr>Wingdings</vt:lpstr>
      <vt:lpstr>Тема Office</vt:lpstr>
      <vt:lpstr> </vt:lpstr>
      <vt:lpstr>Как получить медицинскую помощь ?</vt:lpstr>
      <vt:lpstr>Зачем приезжать на лечение в Хабаровский край?</vt:lpstr>
      <vt:lpstr>КАК ЭТО РАБОТАЕТ ?</vt:lpstr>
      <vt:lpstr>Лучшие медицинские организации, подведомственные министерству здравоохранения Хабаровского края:    </vt:lpstr>
      <vt:lpstr>Как выбрать медицинскую организацию? </vt:lpstr>
      <vt:lpstr>Как выбрать отель и чем заняться? 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Оксана Александровна Септо</dc:creator>
  <cp:lastModifiedBy>Ефимова Елена Александровна</cp:lastModifiedBy>
  <cp:revision>177</cp:revision>
  <cp:lastPrinted>2023-05-06T08:34:32Z</cp:lastPrinted>
  <dcterms:created xsi:type="dcterms:W3CDTF">2021-08-31T06:27:11Z</dcterms:created>
  <dcterms:modified xsi:type="dcterms:W3CDTF">2023-05-10T09:50:04Z</dcterms:modified>
</cp:coreProperties>
</file>