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84" r:id="rId3"/>
    <p:sldId id="270" r:id="rId4"/>
    <p:sldId id="286" r:id="rId5"/>
    <p:sldId id="261" r:id="rId6"/>
    <p:sldId id="280" r:id="rId7"/>
    <p:sldId id="265" r:id="rId8"/>
    <p:sldId id="295" r:id="rId9"/>
    <p:sldId id="296" r:id="rId10"/>
    <p:sldId id="271" r:id="rId11"/>
    <p:sldId id="275" r:id="rId12"/>
    <p:sldId id="272" r:id="rId13"/>
    <p:sldId id="288" r:id="rId14"/>
    <p:sldId id="277" r:id="rId15"/>
    <p:sldId id="278" r:id="rId16"/>
    <p:sldId id="291" r:id="rId17"/>
    <p:sldId id="279" r:id="rId18"/>
    <p:sldId id="292" r:id="rId19"/>
    <p:sldId id="289" r:id="rId20"/>
    <p:sldId id="293" r:id="rId21"/>
    <p:sldId id="294" r:id="rId22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2" y="-1188"/>
      </p:cViewPr>
      <p:guideLst>
        <p:guide orient="horz" pos="2160"/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47875-8916-4080-B5A3-052E2B912DCA}" type="datetimeFigureOut">
              <a:rPr lang="ru-RU" smtClean="0"/>
              <a:pPr/>
              <a:t>03.04.2023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DB914-EBB6-4F5D-B4F0-ACDFB01321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47875-8916-4080-B5A3-052E2B912DCA}" type="datetimeFigureOut">
              <a:rPr lang="ru-RU" smtClean="0"/>
              <a:pPr/>
              <a:t>03.04.2023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DB914-EBB6-4F5D-B4F0-ACDFB01321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47875-8916-4080-B5A3-052E2B912DCA}" type="datetimeFigureOut">
              <a:rPr lang="ru-RU" smtClean="0"/>
              <a:pPr/>
              <a:t>03.04.2023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DB914-EBB6-4F5D-B4F0-ACDFB01321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47875-8916-4080-B5A3-052E2B912DCA}" type="datetimeFigureOut">
              <a:rPr lang="ru-RU" smtClean="0"/>
              <a:pPr/>
              <a:t>03.04.2023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DB914-EBB6-4F5D-B4F0-ACDFB01321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47875-8916-4080-B5A3-052E2B912DCA}" type="datetimeFigureOut">
              <a:rPr lang="ru-RU" smtClean="0"/>
              <a:pPr/>
              <a:t>03.04.2023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DB914-EBB6-4F5D-B4F0-ACDFB01321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47875-8916-4080-B5A3-052E2B912DCA}" type="datetimeFigureOut">
              <a:rPr lang="ru-RU" smtClean="0"/>
              <a:pPr/>
              <a:t>03.04.2023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DB914-EBB6-4F5D-B4F0-ACDFB01321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47875-8916-4080-B5A3-052E2B912DCA}" type="datetimeFigureOut">
              <a:rPr lang="ru-RU" smtClean="0"/>
              <a:pPr/>
              <a:t>03.04.2023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DB914-EBB6-4F5D-B4F0-ACDFB01321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47875-8916-4080-B5A3-052E2B912DCA}" type="datetimeFigureOut">
              <a:rPr lang="ru-RU" smtClean="0"/>
              <a:pPr/>
              <a:t>03.04.2023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DB914-EBB6-4F5D-B4F0-ACDFB01321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47875-8916-4080-B5A3-052E2B912DCA}" type="datetimeFigureOut">
              <a:rPr lang="ru-RU" smtClean="0"/>
              <a:pPr/>
              <a:t>03.04.2023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DB914-EBB6-4F5D-B4F0-ACDFB01321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47875-8916-4080-B5A3-052E2B912DCA}" type="datetimeFigureOut">
              <a:rPr lang="ru-RU" smtClean="0"/>
              <a:pPr/>
              <a:t>03.04.2023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DB914-EBB6-4F5D-B4F0-ACDFB01321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47875-8916-4080-B5A3-052E2B912DCA}" type="datetimeFigureOut">
              <a:rPr lang="ru-RU" smtClean="0"/>
              <a:pPr/>
              <a:t>03.04.2023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DB914-EBB6-4F5D-B4F0-ACDFB01321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47875-8916-4080-B5A3-052E2B912DCA}" type="datetimeFigureOut">
              <a:rPr lang="ru-RU" smtClean="0"/>
              <a:pPr/>
              <a:t>03.04.2023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ADB914-EBB6-4F5D-B4F0-ACDFB013217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12" Type="http://schemas.openxmlformats.org/officeDocument/2006/relationships/image" Target="../media/image37.png"/><Relationship Id="rId17" Type="http://schemas.openxmlformats.org/officeDocument/2006/relationships/image" Target="../media/image3.png"/><Relationship Id="rId2" Type="http://schemas.openxmlformats.org/officeDocument/2006/relationships/image" Target="../media/image27.jpeg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jpeg"/><Relationship Id="rId5" Type="http://schemas.openxmlformats.org/officeDocument/2006/relationships/image" Target="../media/image30.jpeg"/><Relationship Id="rId15" Type="http://schemas.openxmlformats.org/officeDocument/2006/relationships/image" Target="../media/image40.jpe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hyperlink" Target="https://t.me/gkbvy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5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131590"/>
            <a:ext cx="7844247" cy="2918149"/>
          </a:xfrm>
        </p:spPr>
        <p:txBody>
          <a:bodyPr>
            <a:noAutofit/>
          </a:bodyPr>
          <a:lstStyle/>
          <a:p>
            <a:r>
              <a:rPr lang="zh-CN" altLang="en-US" sz="3200" b="1" dirty="0"/>
              <a:t>哈巴罗夫斯克边疆区卫生部</a:t>
            </a:r>
            <a:r>
              <a:rPr lang="en-US" altLang="zh-CN" sz="3200" b="1" dirty="0"/>
              <a:t/>
            </a:r>
            <a:br>
              <a:rPr lang="en-US" altLang="zh-CN" sz="3200" b="1" dirty="0"/>
            </a:br>
            <a:r>
              <a:rPr lang="zh-CN" altLang="en-US" sz="3200" b="1" dirty="0"/>
              <a:t>边区国家预算医疗机构</a:t>
            </a:r>
            <a:r>
              <a:rPr lang="en-US" altLang="zh-CN" sz="3200" b="1" dirty="0"/>
              <a:t/>
            </a:r>
            <a:br>
              <a:rPr lang="en-US" altLang="zh-CN" sz="3200" b="1" dirty="0"/>
            </a:br>
            <a:r>
              <a:rPr lang="zh-CN" altLang="en-US" sz="3200" b="1" dirty="0" smtClean="0"/>
              <a:t>“</a:t>
            </a:r>
            <a:r>
              <a:rPr lang="zh-CN" altLang="en-US" sz="3200" b="1" dirty="0"/>
              <a:t>沃伊</a:t>
            </a:r>
            <a:r>
              <a:rPr lang="zh-CN" altLang="en-US" sz="3200" b="1" dirty="0" smtClean="0"/>
              <a:t>诺</a:t>
            </a:r>
            <a:r>
              <a:rPr lang="en-US" altLang="zh-CN" sz="3200" b="1" dirty="0" smtClean="0"/>
              <a:t>·</a:t>
            </a:r>
            <a:r>
              <a:rPr lang="zh-CN" altLang="en-US" sz="3200" b="1" dirty="0" smtClean="0"/>
              <a:t>亚谢涅茨基临</a:t>
            </a:r>
            <a:r>
              <a:rPr lang="zh-CN" altLang="en-US" sz="3200" b="1" dirty="0"/>
              <a:t>床医院”</a:t>
            </a:r>
            <a:r>
              <a:rPr lang="en-US" altLang="zh-CN" sz="3200" b="1" dirty="0"/>
              <a:t/>
            </a:r>
            <a:br>
              <a:rPr lang="en-US" altLang="zh-CN" sz="3200" b="1" dirty="0"/>
            </a:br>
            <a:endParaRPr lang="ru-RU" sz="3200" dirty="0"/>
          </a:p>
        </p:txBody>
      </p:sp>
      <p:pic>
        <p:nvPicPr>
          <p:cNvPr id="1029" name="Picture 5" descr="Картинки по запросу министерство здравоохранения хабаровского края лог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267494"/>
            <a:ext cx="1600200" cy="58674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1520" y="195486"/>
            <a:ext cx="1152128" cy="6587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99" y="169995"/>
            <a:ext cx="937526" cy="56399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70946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95486"/>
            <a:ext cx="7416824" cy="785242"/>
          </a:xfrm>
        </p:spPr>
        <p:txBody>
          <a:bodyPr>
            <a:normAutofit/>
          </a:bodyPr>
          <a:lstStyle/>
          <a:p>
            <a:pPr lvl="0" indent="449263" fontAlgn="base">
              <a:spcAft>
                <a:spcPct val="0"/>
              </a:spcAft>
            </a:pPr>
            <a:r>
              <a:rPr lang="zh-CN" altLang="en-US" sz="2800" b="1" dirty="0">
                <a:ea typeface="Times New Roman" pitchFamily="18" charset="0"/>
                <a:cs typeface="Times New Roman" pitchFamily="18" charset="0"/>
              </a:rPr>
              <a:t>急性</a:t>
            </a:r>
            <a:r>
              <a:rPr lang="zh-CN" altLang="en-US" sz="2800" b="1" dirty="0"/>
              <a:t>中毒救治中心</a:t>
            </a:r>
            <a:endParaRPr lang="ru-RU" sz="2800" i="1" dirty="0">
              <a:cs typeface="Arial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95536" y="928676"/>
            <a:ext cx="5112568" cy="3875322"/>
          </a:xfrm>
        </p:spPr>
        <p:txBody>
          <a:bodyPr>
            <a:noAutofit/>
          </a:bodyPr>
          <a:lstStyle/>
          <a:p>
            <a:endParaRPr lang="ru-RU" sz="1600" i="1" dirty="0"/>
          </a:p>
          <a:p>
            <a:r>
              <a:rPr lang="zh-CN" altLang="en-US" sz="1600" dirty="0"/>
              <a:t>俄罗斯远东唯一的急性中毒救治中心</a:t>
            </a:r>
            <a:endParaRPr lang="en-US" altLang="zh-CN" sz="1600" dirty="0"/>
          </a:p>
          <a:p>
            <a:pPr marL="0" indent="0">
              <a:buNone/>
            </a:pPr>
            <a:r>
              <a:rPr lang="zh-CN" altLang="en-US" sz="1600" dirty="0"/>
              <a:t>主要治疗方向：</a:t>
            </a:r>
            <a:endParaRPr lang="ru-RU" sz="1600" dirty="0"/>
          </a:p>
          <a:p>
            <a:pPr lvl="0"/>
            <a:r>
              <a:rPr lang="zh-CN" altLang="en-US" sz="1600" dirty="0"/>
              <a:t>日常生活性中毒</a:t>
            </a:r>
            <a:endParaRPr lang="ru-RU" sz="1600" dirty="0"/>
          </a:p>
          <a:p>
            <a:pPr lvl="0"/>
            <a:r>
              <a:rPr lang="zh-CN" altLang="en-US" sz="1600" dirty="0"/>
              <a:t>由工业事故引起的急性工业中毒</a:t>
            </a:r>
            <a:endParaRPr lang="ru-RU" sz="1600" dirty="0"/>
          </a:p>
          <a:p>
            <a:pPr lvl="0"/>
            <a:r>
              <a:rPr lang="zh-CN" altLang="en-US" sz="1600" dirty="0"/>
              <a:t>由植物性和动物性毒物而引起的中毒</a:t>
            </a:r>
            <a:endParaRPr lang="ru-RU" sz="1600" dirty="0"/>
          </a:p>
          <a:p>
            <a:pPr lvl="0"/>
            <a:r>
              <a:rPr lang="zh-CN" altLang="en-US" sz="1600" dirty="0"/>
              <a:t>酒精、药物和毒品依赖治疗，包括重度戒断综合症的抢救</a:t>
            </a:r>
            <a:endParaRPr lang="ru-RU" sz="1600" dirty="0"/>
          </a:p>
          <a:p>
            <a:r>
              <a:rPr lang="zh-CN" altLang="en-US" sz="1600" dirty="0"/>
              <a:t>每年有近</a:t>
            </a:r>
            <a:r>
              <a:rPr lang="ru-RU" sz="1600" dirty="0"/>
              <a:t>1500</a:t>
            </a:r>
            <a:r>
              <a:rPr lang="zh-CN" altLang="en-US" sz="1600" dirty="0"/>
              <a:t>名患者接受救治</a:t>
            </a:r>
            <a:endParaRPr lang="ru-RU" sz="1600" i="1" dirty="0"/>
          </a:p>
        </p:txBody>
      </p:sp>
      <p:pic>
        <p:nvPicPr>
          <p:cNvPr id="1026" name="Picture 2" descr="Картинки по запросу реанимаци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3426" y="1419622"/>
            <a:ext cx="3043029" cy="18722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51520" y="195486"/>
            <a:ext cx="1080120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99" y="169995"/>
            <a:ext cx="937526" cy="56399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95486"/>
            <a:ext cx="7344816" cy="648072"/>
          </a:xfrm>
        </p:spPr>
        <p:txBody>
          <a:bodyPr>
            <a:normAutofit/>
          </a:bodyPr>
          <a:lstStyle/>
          <a:p>
            <a:pPr lvl="0" indent="449263" fontAlgn="base">
              <a:spcAft>
                <a:spcPct val="0"/>
              </a:spcAft>
            </a:pPr>
            <a:r>
              <a:rPr lang="zh-CN" altLang="en-US" sz="2800" b="1" dirty="0"/>
              <a:t>泌尿医疗中心</a:t>
            </a:r>
            <a:endParaRPr lang="ru-RU" sz="2800" i="1" dirty="0">
              <a:cs typeface="Arial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23528" y="785800"/>
            <a:ext cx="5688632" cy="351414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sz="1600" dirty="0"/>
              <a:t>对肾脏、输尿管、膀胱、前列腺等疾病进行治疗，包括腹腔镜治疗方法。中心采用下列治疗方法：</a:t>
            </a:r>
            <a:endParaRPr lang="ru-RU" sz="1600" dirty="0"/>
          </a:p>
          <a:p>
            <a:pPr lvl="0"/>
            <a:r>
              <a:rPr lang="zh-CN" altLang="en-US" sz="1600" dirty="0"/>
              <a:t>激光碎石和超声波碎石</a:t>
            </a:r>
            <a:endParaRPr lang="ru-RU" sz="1600" dirty="0"/>
          </a:p>
          <a:p>
            <a:r>
              <a:rPr lang="ru-RU" sz="1600" dirty="0"/>
              <a:t> </a:t>
            </a:r>
            <a:r>
              <a:rPr lang="zh-CN" altLang="en-US" sz="1600" dirty="0"/>
              <a:t>微创腹腔镜肾囊肿切除术</a:t>
            </a:r>
            <a:endParaRPr lang="ru-RU" sz="1600" dirty="0"/>
          </a:p>
          <a:p>
            <a:pPr lvl="0"/>
            <a:r>
              <a:rPr lang="zh-CN" altLang="en-US" sz="1600" dirty="0"/>
              <a:t>以创伤最小的治疗方法去除肾结石</a:t>
            </a:r>
            <a:endParaRPr lang="ru-RU" sz="1600" dirty="0"/>
          </a:p>
          <a:p>
            <a:pPr lvl="0"/>
            <a:r>
              <a:rPr lang="zh-CN" altLang="en-US" sz="1600" dirty="0"/>
              <a:t>阴茎假体植入术</a:t>
            </a:r>
            <a:endParaRPr lang="ru-RU" sz="1600" dirty="0"/>
          </a:p>
          <a:p>
            <a:pPr lvl="0"/>
            <a:r>
              <a:rPr lang="zh-CN" altLang="en-US" sz="1600" dirty="0"/>
              <a:t>尿失禁手术</a:t>
            </a:r>
            <a:endParaRPr lang="ru-RU" sz="1600" dirty="0"/>
          </a:p>
          <a:p>
            <a:pPr lvl="0"/>
            <a:r>
              <a:rPr lang="zh-CN" altLang="en-US" sz="1600" dirty="0"/>
              <a:t>男性不育外科治疗</a:t>
            </a:r>
            <a:endParaRPr lang="ru-RU" sz="1600" dirty="0"/>
          </a:p>
          <a:p>
            <a:pPr lvl="0"/>
            <a:r>
              <a:rPr lang="zh-CN" altLang="en-US" sz="1600" dirty="0"/>
              <a:t>每年接受治疗人数量多达</a:t>
            </a:r>
            <a:r>
              <a:rPr lang="ru-RU" sz="1600" dirty="0"/>
              <a:t>2000</a:t>
            </a:r>
            <a:r>
              <a:rPr lang="zh-CN" altLang="en-US" sz="1600" dirty="0"/>
              <a:t>人</a:t>
            </a:r>
            <a:endParaRPr lang="ru-RU" sz="1600" dirty="0"/>
          </a:p>
          <a:p>
            <a:pPr lvl="0"/>
            <a:r>
              <a:rPr lang="zh-CN" altLang="en-US" sz="1600" dirty="0"/>
              <a:t>每年进行</a:t>
            </a:r>
            <a:r>
              <a:rPr lang="en-US" sz="1600" dirty="0"/>
              <a:t>1300</a:t>
            </a:r>
            <a:r>
              <a:rPr lang="zh-CN" altLang="en-US" sz="1600" dirty="0"/>
              <a:t>多次手术</a:t>
            </a:r>
            <a:endParaRPr lang="ru-RU" sz="1600" dirty="0"/>
          </a:p>
          <a:p>
            <a:pPr lvl="0"/>
            <a:r>
              <a:rPr lang="zh-CN" altLang="en-US" sz="1600" dirty="0"/>
              <a:t>手术活动性为</a:t>
            </a:r>
            <a:r>
              <a:rPr lang="en-US" sz="1600" dirty="0"/>
              <a:t>68%</a:t>
            </a:r>
            <a:r>
              <a:rPr lang="zh-CN" altLang="en-US" sz="1600" dirty="0"/>
              <a:t>（即，为</a:t>
            </a:r>
            <a:r>
              <a:rPr lang="en-US" sz="1600" dirty="0"/>
              <a:t>68%</a:t>
            </a:r>
            <a:r>
              <a:rPr lang="zh-CN" altLang="en-US" sz="1600" dirty="0"/>
              <a:t>的患者进行手术）</a:t>
            </a:r>
            <a:endParaRPr lang="ru-RU" sz="1600" dirty="0"/>
          </a:p>
          <a:p>
            <a:r>
              <a:rPr lang="zh-CN" altLang="en-US" sz="1600" dirty="0"/>
              <a:t>每年至少有</a:t>
            </a:r>
            <a:r>
              <a:rPr lang="ru-RU" sz="1600" dirty="0"/>
              <a:t>100</a:t>
            </a:r>
            <a:r>
              <a:rPr lang="zh-CN" altLang="en-US" sz="1600" dirty="0"/>
              <a:t>例是利用高科技医疗技术进行治疗的</a:t>
            </a:r>
            <a:endParaRPr lang="ru-RU" sz="1500" i="1" dirty="0"/>
          </a:p>
        </p:txBody>
      </p:sp>
      <p:pic>
        <p:nvPicPr>
          <p:cNvPr id="2052" name="Picture 4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2" y="1857370"/>
            <a:ext cx="3098187" cy="20513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23528" y="195486"/>
            <a:ext cx="1008112" cy="590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99" y="169995"/>
            <a:ext cx="937526" cy="56399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067694"/>
            <a:ext cx="3024336" cy="21943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331640" y="195486"/>
            <a:ext cx="7344816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zh-CN" altLang="en-US" sz="2800" b="1" dirty="0"/>
              <a:t>眼科中心</a:t>
            </a:r>
            <a:endParaRPr kumimoji="0" lang="ru-RU" sz="28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395536" y="875378"/>
            <a:ext cx="5184576" cy="369385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sz="1800" dirty="0"/>
              <a:t>对各种类型的眼睛和眼附属器损伤或疾病进行外科治疗，其中包括</a:t>
            </a:r>
            <a:r>
              <a:rPr lang="ru-RU" sz="1800" dirty="0"/>
              <a:t>:</a:t>
            </a:r>
          </a:p>
          <a:p>
            <a:pPr lvl="0"/>
            <a:r>
              <a:rPr lang="zh-CN" altLang="en-US" sz="1800" dirty="0"/>
              <a:t>眼部肿瘤治疗</a:t>
            </a:r>
            <a:endParaRPr lang="ru-RU" sz="1800" dirty="0"/>
          </a:p>
          <a:p>
            <a:pPr lvl="0"/>
            <a:r>
              <a:rPr lang="zh-CN" altLang="en-US" sz="1800" dirty="0"/>
              <a:t>眼外伤手术治疗，包括整形手术</a:t>
            </a:r>
            <a:endParaRPr lang="ru-RU" sz="1800" dirty="0"/>
          </a:p>
          <a:p>
            <a:pPr lvl="0"/>
            <a:r>
              <a:rPr lang="zh-CN" altLang="en-US" sz="1800" dirty="0"/>
              <a:t>白内障和青光眼的手术治疗</a:t>
            </a:r>
            <a:endParaRPr lang="ru-RU" sz="1800" dirty="0"/>
          </a:p>
          <a:p>
            <a:pPr lvl="0"/>
            <a:r>
              <a:rPr lang="zh-CN" altLang="en-US" sz="1800" dirty="0"/>
              <a:t>每年都有多达</a:t>
            </a:r>
            <a:r>
              <a:rPr lang="ru-RU" sz="1800" dirty="0"/>
              <a:t>2900</a:t>
            </a:r>
            <a:r>
              <a:rPr lang="zh-CN" altLang="en-US" sz="1800" dirty="0"/>
              <a:t>人在该中心接受治疗。</a:t>
            </a:r>
            <a:endParaRPr lang="ru-RU" sz="1800" dirty="0"/>
          </a:p>
          <a:p>
            <a:pPr lvl="0"/>
            <a:r>
              <a:rPr lang="zh-CN" altLang="en-US" sz="1800" dirty="0"/>
              <a:t>每年进行</a:t>
            </a:r>
            <a:r>
              <a:rPr lang="en-US" sz="1800" dirty="0"/>
              <a:t>1000</a:t>
            </a:r>
            <a:r>
              <a:rPr lang="zh-CN" altLang="en-US" sz="1800" dirty="0"/>
              <a:t>多次手术</a:t>
            </a:r>
            <a:endParaRPr lang="ru-RU" sz="1800" dirty="0"/>
          </a:p>
          <a:p>
            <a:pPr lvl="0"/>
            <a:r>
              <a:rPr lang="zh-CN" altLang="en-US" sz="1800" dirty="0"/>
              <a:t>手术活动性为</a:t>
            </a:r>
            <a:r>
              <a:rPr lang="en-US" sz="1800" dirty="0"/>
              <a:t>38.5%</a:t>
            </a:r>
            <a:r>
              <a:rPr lang="zh-CN" altLang="en-US" sz="1800" dirty="0"/>
              <a:t>（即，为</a:t>
            </a:r>
            <a:r>
              <a:rPr lang="en-US" sz="1800" dirty="0"/>
              <a:t>38.5%</a:t>
            </a:r>
            <a:r>
              <a:rPr lang="zh-CN" altLang="en-US" sz="1800" dirty="0"/>
              <a:t>的患者进行手术）</a:t>
            </a:r>
            <a:endParaRPr lang="ru-RU" sz="1800" dirty="0"/>
          </a:p>
          <a:p>
            <a:pPr lvl="0"/>
            <a:r>
              <a:rPr lang="zh-CN" altLang="en-US" sz="1800" dirty="0"/>
              <a:t>该中心提供高科技的治疗</a:t>
            </a:r>
            <a:endParaRPr lang="ru-RU" sz="1800" dirty="0"/>
          </a:p>
          <a:p>
            <a:pPr marL="0" indent="0">
              <a:buNone/>
            </a:pPr>
            <a:endParaRPr lang="ru-RU" sz="1800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23478"/>
            <a:ext cx="100811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99" y="169995"/>
            <a:ext cx="937526" cy="56399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 txBox="1">
            <a:spLocks/>
          </p:cNvSpPr>
          <p:nvPr/>
        </p:nvSpPr>
        <p:spPr>
          <a:xfrm>
            <a:off x="1271712" y="195486"/>
            <a:ext cx="7404744" cy="6437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zh-CN" altLang="en-US" sz="2800" b="1" dirty="0"/>
              <a:t>假体眼球实验室</a:t>
            </a:r>
            <a:endParaRPr lang="ru-RU" sz="2800" i="1" dirty="0">
              <a:solidFill>
                <a:prstClr val="black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712" y="3309501"/>
            <a:ext cx="2466295" cy="164419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103" y="3167101"/>
            <a:ext cx="1944216" cy="164419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196" y="828052"/>
            <a:ext cx="1628692" cy="10801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839197"/>
            <a:ext cx="1628692" cy="1057829"/>
          </a:xfrm>
          <a:prstGeom prst="rect">
            <a:avLst/>
          </a:prstGeom>
        </p:spPr>
      </p:pic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269042" y="2093546"/>
            <a:ext cx="8047374" cy="121595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sz="1800" dirty="0"/>
              <a:t>眼科中心有一个特点，就是该中心在俄罗斯远东地区拥有私有的假体眼球实验室，且实验室采用独一无二的技术制造假体眼球。眼球由特殊的高品质冰晶石玻璃制成。另外，实验室可以大批生产，也可以根据个人的选择而制造眼球。</a:t>
            </a:r>
            <a:endParaRPr lang="ru-RU" sz="1800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69042" y="195486"/>
            <a:ext cx="1062598" cy="6437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99" y="169995"/>
            <a:ext cx="937526" cy="56399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92558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596" y="1779662"/>
            <a:ext cx="2938306" cy="18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475656" y="195486"/>
            <a:ext cx="7200800" cy="7560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zh-CN" altLang="en-US" sz="3200" b="1" dirty="0"/>
              <a:t>微创手术技术中心</a:t>
            </a:r>
            <a:endParaRPr kumimoji="0" lang="ru-RU" sz="32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323528" y="843558"/>
            <a:ext cx="5544616" cy="389188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zh-CN" altLang="en-US" sz="1800" dirty="0"/>
              <a:t>对腹腔脏器和小骨盆器官疾病进行微创手术治疗，其中包括腹腔镜和内窥镜检查治疗，即：</a:t>
            </a:r>
            <a:endParaRPr lang="ru-RU" sz="1700" i="1" dirty="0"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 lvl="0"/>
            <a:r>
              <a:rPr lang="zh-CN" altLang="en-US" sz="1800" dirty="0"/>
              <a:t>胃部、肠部良性肿瘤切除</a:t>
            </a:r>
            <a:endParaRPr lang="ru-RU" sz="1800" dirty="0"/>
          </a:p>
          <a:p>
            <a:pPr lvl="0"/>
            <a:r>
              <a:rPr lang="zh-CN" altLang="en-US" sz="1800" dirty="0"/>
              <a:t>腹壁疝切除</a:t>
            </a:r>
            <a:endParaRPr lang="ru-RU" sz="1800" dirty="0"/>
          </a:p>
          <a:p>
            <a:pPr lvl="0"/>
            <a:r>
              <a:rPr lang="zh-CN" altLang="en-US" sz="1800" dirty="0"/>
              <a:t>阻塞性黄疸手术</a:t>
            </a:r>
            <a:endParaRPr lang="ru-RU" sz="1800" dirty="0"/>
          </a:p>
          <a:p>
            <a:pPr lvl="0"/>
            <a:r>
              <a:rPr lang="zh-CN" altLang="en-US" sz="1800" dirty="0"/>
              <a:t>胆囊和阑尾切除</a:t>
            </a:r>
            <a:endParaRPr lang="ru-RU" sz="1800" dirty="0"/>
          </a:p>
          <a:p>
            <a:pPr lvl="0"/>
            <a:r>
              <a:rPr lang="zh-CN" altLang="en-US" sz="1800" dirty="0"/>
              <a:t>肠、肝管和胰管内肿瘤情况下，以恢复其通畅进行手术。</a:t>
            </a:r>
            <a:endParaRPr lang="ru-RU" sz="1800" dirty="0"/>
          </a:p>
          <a:p>
            <a:pPr lvl="0"/>
            <a:r>
              <a:rPr lang="ru-RU" sz="1800" dirty="0"/>
              <a:t>2,000</a:t>
            </a:r>
            <a:r>
              <a:rPr lang="zh-CN" altLang="en-US" sz="1800" dirty="0"/>
              <a:t>多人接受治疗</a:t>
            </a:r>
            <a:endParaRPr lang="ru-RU" sz="1800" dirty="0"/>
          </a:p>
          <a:p>
            <a:r>
              <a:rPr lang="zh-CN" altLang="en-US" sz="1800" dirty="0"/>
              <a:t>为患有心脏病、神经病、肠胃病和其他疾病的患者提供医疗服务</a:t>
            </a:r>
            <a:endParaRPr lang="ru-RU" sz="1700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95486"/>
            <a:ext cx="1080120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99" y="169995"/>
            <a:ext cx="937526" cy="563997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115616" y="195486"/>
            <a:ext cx="7632848" cy="6866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zh-CN" altLang="en-US" sz="3200" b="1" dirty="0"/>
              <a:t>内科科室</a:t>
            </a:r>
            <a:endParaRPr lang="ru-RU" sz="3200" i="1" dirty="0"/>
          </a:p>
        </p:txBody>
      </p:sp>
      <p:pic>
        <p:nvPicPr>
          <p:cNvPr id="6" name="Picture 15" descr="C:\Users\Ivan\Desktop\Японская презентация\t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698" y="1188289"/>
            <a:ext cx="942950" cy="942950"/>
          </a:xfrm>
          <a:prstGeom prst="rect">
            <a:avLst/>
          </a:prstGeom>
          <a:noFill/>
        </p:spPr>
      </p:pic>
      <p:pic>
        <p:nvPicPr>
          <p:cNvPr id="8" name="Picture 9" descr="C:\Users\Ivan\Desktop\Японская презентация\in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7128" y="800923"/>
            <a:ext cx="1069814" cy="1014952"/>
          </a:xfrm>
          <a:prstGeom prst="rect">
            <a:avLst/>
          </a:prstGeom>
          <a:noFill/>
        </p:spPr>
      </p:pic>
      <p:sp>
        <p:nvSpPr>
          <p:cNvPr id="10" name="Содержимое 2"/>
          <p:cNvSpPr txBox="1">
            <a:spLocks/>
          </p:cNvSpPr>
          <p:nvPr/>
        </p:nvSpPr>
        <p:spPr>
          <a:xfrm>
            <a:off x="1403648" y="1203598"/>
            <a:ext cx="2736304" cy="936104"/>
          </a:xfrm>
          <a:prstGeom prst="rect">
            <a:avLst/>
          </a:prstGeom>
        </p:spPr>
        <p:txBody>
          <a:bodyPr/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zh-CN" altLang="en-US" sz="2000" b="1" dirty="0"/>
              <a:t>内科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243177" y="1939170"/>
            <a:ext cx="305724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/>
              <a:t>2,000</a:t>
            </a:r>
            <a:r>
              <a:rPr lang="zh-CN" altLang="en-US" sz="1600" dirty="0"/>
              <a:t>多人接受治疗。为患有</a:t>
            </a:r>
            <a:endParaRPr lang="en-US" altLang="zh-CN" sz="1600" dirty="0"/>
          </a:p>
          <a:p>
            <a:r>
              <a:rPr lang="zh-CN" altLang="en-US" sz="1600" dirty="0"/>
              <a:t>心脏病、神经病、肠胃病和</a:t>
            </a:r>
            <a:endParaRPr lang="en-US" altLang="zh-CN" sz="1600" dirty="0"/>
          </a:p>
          <a:p>
            <a:r>
              <a:rPr lang="zh-CN" altLang="en-US" sz="1600" dirty="0"/>
              <a:t>其他疾病的患者提供医疗服务。</a:t>
            </a:r>
            <a:endParaRPr lang="ru-RU" sz="1600" dirty="0"/>
          </a:p>
        </p:txBody>
      </p:sp>
      <p:sp>
        <p:nvSpPr>
          <p:cNvPr id="12" name="Содержимое 2"/>
          <p:cNvSpPr txBox="1">
            <a:spLocks/>
          </p:cNvSpPr>
          <p:nvPr/>
        </p:nvSpPr>
        <p:spPr>
          <a:xfrm>
            <a:off x="5358381" y="1118689"/>
            <a:ext cx="3164369" cy="936104"/>
          </a:xfrm>
          <a:prstGeom prst="rect">
            <a:avLst/>
          </a:prstGeom>
        </p:spPr>
        <p:txBody>
          <a:bodyPr/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zh-CN" altLang="en-US" sz="2000" b="1" dirty="0"/>
              <a:t>传染内科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932040" y="1907994"/>
            <a:ext cx="388891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2,200</a:t>
            </a:r>
            <a:r>
              <a:rPr lang="zh-CN" altLang="en-US" sz="1600" dirty="0"/>
              <a:t>多人接受治疗。为患有感染性疾病的患者提供医疗服务，其中包括自然</a:t>
            </a:r>
            <a:endParaRPr lang="en-US" altLang="zh-CN" sz="1600" dirty="0"/>
          </a:p>
          <a:p>
            <a:r>
              <a:rPr lang="zh-CN" altLang="en-US" sz="1600" dirty="0"/>
              <a:t>疫源性疾病、病毒性感染和细菌性感染，包括重度流感。</a:t>
            </a:r>
            <a:endParaRPr lang="ru-RU" sz="1600" dirty="0"/>
          </a:p>
        </p:txBody>
      </p:sp>
      <p:sp>
        <p:nvSpPr>
          <p:cNvPr id="14" name="Содержимое 2"/>
          <p:cNvSpPr txBox="1">
            <a:spLocks/>
          </p:cNvSpPr>
          <p:nvPr/>
        </p:nvSpPr>
        <p:spPr>
          <a:xfrm>
            <a:off x="2327815" y="3380380"/>
            <a:ext cx="2928958" cy="714380"/>
          </a:xfrm>
          <a:prstGeom prst="rect">
            <a:avLst/>
          </a:prstGeom>
        </p:spPr>
        <p:txBody>
          <a:bodyPr/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zh-CN" altLang="en-US" sz="2000" b="1" dirty="0"/>
              <a:t>呼吸内科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051720" y="3953594"/>
            <a:ext cx="4248472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800</a:t>
            </a:r>
            <a:r>
              <a:rPr lang="zh-CN" altLang="en-US" sz="1600" dirty="0"/>
              <a:t>多人接受治疗。对肺炎、</a:t>
            </a:r>
            <a:endParaRPr lang="en-US" altLang="zh-CN" sz="1600" dirty="0"/>
          </a:p>
          <a:p>
            <a:r>
              <a:rPr lang="zh-CN" altLang="en-US" sz="1600" dirty="0"/>
              <a:t>支气管哮喘和其他呼吸系统</a:t>
            </a:r>
            <a:endParaRPr lang="en-US" altLang="zh-CN" sz="1600" dirty="0"/>
          </a:p>
          <a:p>
            <a:r>
              <a:rPr lang="zh-CN" altLang="en-US" sz="1600" dirty="0"/>
              <a:t>疾病进行治疗。</a:t>
            </a:r>
            <a:endParaRPr lang="ru-RU" sz="1600" dirty="0"/>
          </a:p>
          <a:p>
            <a:pPr marL="342900" lvl="0" indent="-342900">
              <a:spcBef>
                <a:spcPct val="20000"/>
              </a:spcBef>
              <a:defRPr/>
            </a:pPr>
            <a:endParaRPr lang="ru-RU" sz="1600" dirty="0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rot="5400000" flipH="1" flipV="1">
            <a:off x="-108520" y="155679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0" descr="C:\Users\Ivan\Desktop\Японская презентация\pu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492949"/>
            <a:ext cx="1461373" cy="1414796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51520" y="123478"/>
            <a:ext cx="1080120" cy="6774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99" y="169995"/>
            <a:ext cx="937526" cy="563997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198" y="3371892"/>
            <a:ext cx="2664296" cy="1529765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568726" y="3424191"/>
            <a:ext cx="1772158" cy="1639246"/>
            <a:chOff x="827584" y="1775393"/>
            <a:chExt cx="1772158" cy="1639246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584" y="1775393"/>
              <a:ext cx="1772158" cy="1639246"/>
            </a:xfrm>
            <a:prstGeom prst="rect">
              <a:avLst/>
            </a:prstGeom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9592" y="1923678"/>
              <a:ext cx="227788" cy="229686"/>
            </a:xfrm>
            <a:prstGeom prst="rect">
              <a:avLst/>
            </a:prstGeom>
          </p:spPr>
        </p:pic>
      </p:grpSp>
      <p:grpSp>
        <p:nvGrpSpPr>
          <p:cNvPr id="15" name="Группа 14"/>
          <p:cNvGrpSpPr/>
          <p:nvPr/>
        </p:nvGrpSpPr>
        <p:grpSpPr>
          <a:xfrm>
            <a:off x="360032" y="1054412"/>
            <a:ext cx="2159298" cy="2140039"/>
            <a:chOff x="1248221" y="627534"/>
            <a:chExt cx="2159298" cy="2140039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9712" y="627534"/>
              <a:ext cx="1427807" cy="2140039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8221" y="661318"/>
              <a:ext cx="1475656" cy="430154"/>
            </a:xfrm>
            <a:prstGeom prst="rect">
              <a:avLst/>
            </a:prstGeom>
          </p:spPr>
        </p:pic>
      </p:grpSp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131178"/>
            <a:ext cx="1473699" cy="147369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53" y="1599858"/>
            <a:ext cx="868854" cy="85881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635" y="874812"/>
            <a:ext cx="2074515" cy="259964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897" y="1158984"/>
            <a:ext cx="661457" cy="27560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532" y="3173976"/>
            <a:ext cx="1851670" cy="185167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071" y="3339556"/>
            <a:ext cx="792088" cy="28000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920" y="1498928"/>
            <a:ext cx="1766683" cy="180273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200" y="1124290"/>
            <a:ext cx="1512168" cy="34499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578" y="3086479"/>
            <a:ext cx="1703385" cy="170338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036" y="3173977"/>
            <a:ext cx="457215" cy="466564"/>
          </a:xfrm>
          <a:prstGeom prst="rect">
            <a:avLst/>
          </a:prstGeom>
        </p:spPr>
      </p:pic>
      <p:sp>
        <p:nvSpPr>
          <p:cNvPr id="24" name="Заголовок 1"/>
          <p:cNvSpPr>
            <a:spLocks noGrp="1"/>
          </p:cNvSpPr>
          <p:nvPr>
            <p:ph type="title"/>
          </p:nvPr>
        </p:nvSpPr>
        <p:spPr>
          <a:xfrm>
            <a:off x="1259632" y="195486"/>
            <a:ext cx="7427167" cy="648072"/>
          </a:xfrm>
        </p:spPr>
        <p:txBody>
          <a:bodyPr>
            <a:normAutofit/>
          </a:bodyPr>
          <a:lstStyle/>
          <a:p>
            <a:r>
              <a:rPr lang="zh-CN" altLang="en-US" sz="2400" b="1" dirty="0"/>
              <a:t>医院拥有世界领先水平的现代化医疗设备</a:t>
            </a:r>
            <a:endParaRPr lang="ru-RU" sz="24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195486"/>
            <a:ext cx="1080120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99" y="169995"/>
            <a:ext cx="937526" cy="56399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528149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одержимое 2"/>
          <p:cNvSpPr>
            <a:spLocks noGrp="1"/>
          </p:cNvSpPr>
          <p:nvPr>
            <p:ph sz="half" idx="1"/>
          </p:nvPr>
        </p:nvSpPr>
        <p:spPr>
          <a:xfrm>
            <a:off x="500034" y="1214428"/>
            <a:ext cx="5560792" cy="33066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2400" dirty="0"/>
              <a:t>我院是远东国立医科大学附属医院，也是全市医疗卫生机构的临床教学基地。</a:t>
            </a:r>
            <a:endParaRPr lang="en-US" altLang="zh-CN" sz="2400" dirty="0"/>
          </a:p>
          <a:p>
            <a:pPr marL="0" indent="0">
              <a:buNone/>
            </a:pPr>
            <a:endParaRPr lang="ru-RU" sz="1200" dirty="0"/>
          </a:p>
          <a:p>
            <a:r>
              <a:rPr lang="zh-CN" altLang="en-US" sz="1600" dirty="0"/>
              <a:t>每年都有</a:t>
            </a:r>
            <a:r>
              <a:rPr lang="ru-RU" sz="1600" dirty="0"/>
              <a:t>400</a:t>
            </a:r>
            <a:r>
              <a:rPr lang="zh-CN" altLang="en-US" sz="1600" dirty="0"/>
              <a:t>多名医学毕业生的远东国立医科大学在我院基础上成立了</a:t>
            </a:r>
            <a:r>
              <a:rPr lang="ru-RU" sz="1600" dirty="0"/>
              <a:t>10</a:t>
            </a:r>
            <a:r>
              <a:rPr lang="zh-CN" altLang="en-US" sz="1600" dirty="0"/>
              <a:t>个教研室</a:t>
            </a:r>
            <a:endParaRPr lang="en-US" altLang="zh-CN" sz="1600" dirty="0"/>
          </a:p>
          <a:p>
            <a:pPr lvl="0"/>
            <a:r>
              <a:rPr lang="zh-CN" altLang="en-US" sz="1600" dirty="0"/>
              <a:t>哈巴罗夫斯克卫生专业人员培训所在我院为医护人员进行再培训，提高人才业务能力</a:t>
            </a:r>
            <a:endParaRPr lang="ru-RU" sz="1600" dirty="0"/>
          </a:p>
          <a:p>
            <a:pPr lvl="0"/>
            <a:r>
              <a:rPr lang="zh-CN" altLang="en-US" sz="1600" dirty="0"/>
              <a:t>培养大批护士与助理医生的医科学院在我院基础上进行学习</a:t>
            </a:r>
            <a:endParaRPr lang="ru-RU" sz="1600" dirty="0"/>
          </a:p>
          <a:p>
            <a:pPr marL="0" indent="0">
              <a:buNone/>
            </a:pPr>
            <a:endParaRPr lang="ru-RU" sz="1600" i="1" dirty="0"/>
          </a:p>
          <a:p>
            <a:pPr marL="87313" indent="-87313"/>
            <a:endParaRPr lang="ru-RU" sz="1600" i="1" dirty="0"/>
          </a:p>
        </p:txBody>
      </p:sp>
      <p:pic>
        <p:nvPicPr>
          <p:cNvPr id="4098" name="Picture 2" descr="ÐÐ½ÑÑÐ¸ÑÑÑ Ð¿Ð¾Ð²ÑÑÐµÐ½Ð¸Ñ ÐºÐ²Ð°Ð»Ð¸ÑÐ¸ÐºÐ°ÑÐ¸Ð¸ ÑÐ¿ÐµÑÐ¸Ð°Ð»Ð¸ÑÑÐ¾Ð² Ð·Ð´ÑÐ°Ð²Ð¾Ð¾ÑÑÐ°Ð½ÐµÐ½Ð¸Ñ [univers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56176" y="1442214"/>
            <a:ext cx="1619261" cy="1148745"/>
          </a:xfrm>
          <a:prstGeom prst="rect">
            <a:avLst/>
          </a:prstGeom>
          <a:noFill/>
        </p:spPr>
      </p:pic>
      <p:pic>
        <p:nvPicPr>
          <p:cNvPr id="4100" name="Picture 4" descr="http://atlasprofdv.ru/images/stories/zxc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2427734"/>
            <a:ext cx="1616375" cy="1071570"/>
          </a:xfrm>
          <a:prstGeom prst="rect">
            <a:avLst/>
          </a:prstGeom>
          <a:noFill/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259632" y="195486"/>
            <a:ext cx="7427167" cy="648072"/>
          </a:xfrm>
        </p:spPr>
        <p:txBody>
          <a:bodyPr>
            <a:norm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zh-CN" altLang="en-US" sz="2800" b="1" dirty="0"/>
              <a:t>医务人员培训</a:t>
            </a:r>
            <a:endParaRPr lang="ru-RU" sz="2800" i="1" dirty="0"/>
          </a:p>
        </p:txBody>
      </p:sp>
      <p:pic>
        <p:nvPicPr>
          <p:cNvPr id="17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352" y="3456869"/>
            <a:ext cx="1604697" cy="1148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251520" y="195486"/>
            <a:ext cx="1152128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99" y="169995"/>
            <a:ext cx="937526" cy="563997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Заголовок 1"/>
          <p:cNvSpPr>
            <a:spLocks noGrp="1"/>
          </p:cNvSpPr>
          <p:nvPr>
            <p:ph type="title"/>
          </p:nvPr>
        </p:nvSpPr>
        <p:spPr>
          <a:xfrm>
            <a:off x="1259632" y="195486"/>
            <a:ext cx="7427167" cy="1008112"/>
          </a:xfrm>
        </p:spPr>
        <p:txBody>
          <a:bodyPr>
            <a:no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zh-CN" altLang="en-US" sz="2800" b="1" dirty="0"/>
              <a:t>举办参加医学会议</a:t>
            </a:r>
            <a:endParaRPr lang="ru-RU" sz="2800" i="1" dirty="0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402756"/>
            <a:ext cx="3332989" cy="24997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6" name="Содержимое 2"/>
          <p:cNvSpPr>
            <a:spLocks noGrp="1"/>
          </p:cNvSpPr>
          <p:nvPr>
            <p:ph sz="half" idx="1"/>
          </p:nvPr>
        </p:nvSpPr>
        <p:spPr>
          <a:xfrm>
            <a:off x="395536" y="1400782"/>
            <a:ext cx="4680520" cy="33066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2000" dirty="0"/>
              <a:t>我院定期召开区域和区域间经验</a:t>
            </a:r>
            <a:r>
              <a:rPr lang="en-US" altLang="zh-CN" sz="2000" dirty="0"/>
              <a:t/>
            </a:r>
            <a:br>
              <a:rPr lang="en-US" altLang="zh-CN" sz="2000" dirty="0"/>
            </a:br>
            <a:r>
              <a:rPr lang="zh-CN" altLang="en-US" sz="2000" dirty="0"/>
              <a:t>交流会议，其中包括外国专家参</a:t>
            </a:r>
            <a:r>
              <a:rPr lang="en-US" altLang="zh-CN" sz="2000" dirty="0"/>
              <a:t/>
            </a:r>
            <a:br>
              <a:rPr lang="en-US" altLang="zh-CN" sz="2000" dirty="0"/>
            </a:br>
            <a:r>
              <a:rPr lang="zh-CN" altLang="en-US" sz="2000" dirty="0"/>
              <a:t>加的关于微创外科治疗方法的专</a:t>
            </a:r>
            <a:r>
              <a:rPr lang="en-US" altLang="zh-CN" sz="2000" dirty="0"/>
              <a:t/>
            </a:r>
            <a:br>
              <a:rPr lang="en-US" altLang="zh-CN" sz="2000" dirty="0"/>
            </a:br>
            <a:r>
              <a:rPr lang="zh-CN" altLang="en-US" sz="2000" dirty="0"/>
              <a:t>题性会议，会议上我院医生会作</a:t>
            </a:r>
            <a:r>
              <a:rPr lang="en-US" altLang="zh-CN" sz="2000" dirty="0"/>
              <a:t/>
            </a:r>
            <a:br>
              <a:rPr lang="en-US" altLang="zh-CN" sz="2000" dirty="0"/>
            </a:br>
            <a:r>
              <a:rPr lang="zh-CN" altLang="en-US" sz="2000" dirty="0"/>
              <a:t>报告介绍其工作经验。</a:t>
            </a:r>
            <a:endParaRPr lang="ru-RU" sz="20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195486"/>
            <a:ext cx="1080120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99" y="169995"/>
            <a:ext cx="937526" cy="56399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53879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331641" y="195486"/>
            <a:ext cx="7332166" cy="576064"/>
          </a:xfrm>
        </p:spPr>
        <p:txBody>
          <a:bodyPr>
            <a:norm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zh-CN" altLang="en-US" sz="2800" b="1" dirty="0"/>
              <a:t>竞争优势</a:t>
            </a:r>
            <a:endParaRPr lang="ru-RU" b="0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99" y="853688"/>
            <a:ext cx="2130375" cy="14199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283720"/>
            <a:ext cx="4514821" cy="2592285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03847" y="843558"/>
            <a:ext cx="5459959" cy="396043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zh-CN" sz="2000" dirty="0"/>
          </a:p>
          <a:p>
            <a:pPr marL="0" indent="0">
              <a:buNone/>
            </a:pPr>
            <a:r>
              <a:rPr lang="zh-CN" altLang="en-US" sz="2000" dirty="0"/>
              <a:t>我院不容置疑的优势是：使用现代医学技术，拥有高素质和能力的专家队伍，只利用现代和高品质的医疗设备。</a:t>
            </a:r>
            <a:endParaRPr lang="en-US" altLang="zh-CN" sz="2000" dirty="0"/>
          </a:p>
          <a:p>
            <a:pPr marL="0" indent="0">
              <a:buNone/>
            </a:pPr>
            <a:endParaRPr lang="en-US" altLang="zh-CN" sz="2000" dirty="0"/>
          </a:p>
          <a:p>
            <a:pPr marL="0" indent="0">
              <a:buNone/>
            </a:pPr>
            <a:r>
              <a:rPr lang="zh-CN" altLang="en-US" sz="2000" dirty="0"/>
              <a:t>服务费用受俄罗斯联邦法律的管制，且对俄罗斯公民和外国公民一视同仁。</a:t>
            </a:r>
            <a:endParaRPr lang="ru-RU" sz="20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195486"/>
            <a:ext cx="1080121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99" y="169995"/>
            <a:ext cx="937526" cy="56399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6288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 txBox="1">
            <a:spLocks/>
          </p:cNvSpPr>
          <p:nvPr/>
        </p:nvSpPr>
        <p:spPr>
          <a:xfrm>
            <a:off x="928662" y="0"/>
            <a:ext cx="7499176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b="1" dirty="0"/>
              <a:t>主任医师</a:t>
            </a:r>
            <a:endParaRPr lang="ru-RU" b="1" dirty="0"/>
          </a:p>
        </p:txBody>
      </p:sp>
      <p:sp>
        <p:nvSpPr>
          <p:cNvPr id="14" name="Содержимое 2"/>
          <p:cNvSpPr txBox="1">
            <a:spLocks/>
          </p:cNvSpPr>
          <p:nvPr/>
        </p:nvSpPr>
        <p:spPr>
          <a:xfrm>
            <a:off x="1285852" y="571486"/>
            <a:ext cx="7427168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zh-CN" altLang="en-US" dirty="0"/>
              <a:t>安德烈 </a:t>
            </a:r>
            <a:r>
              <a:rPr lang="en-US" altLang="zh-CN" dirty="0" smtClean="0"/>
              <a:t>·</a:t>
            </a:r>
            <a:r>
              <a:rPr lang="zh-CN" altLang="en-US" dirty="0" smtClean="0"/>
              <a:t> </a:t>
            </a:r>
            <a:r>
              <a:rPr lang="zh-CN" altLang="en-US" dirty="0"/>
              <a:t>锡罗塔</a:t>
            </a:r>
            <a:endParaRPr lang="ru-RU" dirty="0"/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1854778" y="1133385"/>
            <a:ext cx="6523088" cy="857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ru-RU" sz="2400" i="1" dirty="0"/>
              <a:t>	</a:t>
            </a:r>
            <a:r>
              <a:rPr lang="zh-CN" altLang="en-US" sz="2400" dirty="0"/>
              <a:t>外科医生，具备医师最高资格级</a:t>
            </a:r>
            <a:r>
              <a:rPr lang="zh-CN" altLang="en-US" sz="2400" dirty="0" smtClean="0"/>
              <a:t>别</a:t>
            </a:r>
            <a:endParaRPr lang="ru-RU" sz="20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195486"/>
            <a:ext cx="1296144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99" y="169995"/>
            <a:ext cx="937526" cy="563997"/>
          </a:xfrm>
          <a:prstGeom prst="rect">
            <a:avLst/>
          </a:prstGeom>
        </p:spPr>
      </p:pic>
      <p:pic>
        <p:nvPicPr>
          <p:cNvPr id="10" name="Рисунок 9" descr="\\10.40.56.254\почта\Чернявская\Фото СИРОТА\IMG_457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77986" y="1638563"/>
            <a:ext cx="4000528" cy="3052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55776" y="981233"/>
            <a:ext cx="5112568" cy="381642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zh-CN" sz="2000" dirty="0"/>
          </a:p>
          <a:p>
            <a:pPr marL="0" indent="0">
              <a:buNone/>
            </a:pPr>
            <a:r>
              <a:rPr lang="zh-CN" altLang="en-US" sz="2000" dirty="0"/>
              <a:t>跟日本和韩国医院相比，在我院做手术便宜</a:t>
            </a:r>
            <a:r>
              <a:rPr lang="ru-RU" sz="2000" dirty="0"/>
              <a:t>5-10</a:t>
            </a:r>
            <a:r>
              <a:rPr lang="zh-CN" altLang="en-US" sz="2000" dirty="0"/>
              <a:t>倍。</a:t>
            </a:r>
            <a:r>
              <a:rPr lang="en-US" altLang="zh-CN" sz="2000" dirty="0"/>
              <a:t/>
            </a:r>
            <a:br>
              <a:rPr lang="en-US" altLang="zh-CN" sz="2000" dirty="0"/>
            </a:br>
            <a:endParaRPr lang="en-US" altLang="zh-CN" sz="2000" dirty="0"/>
          </a:p>
          <a:p>
            <a:pPr marL="0" indent="0">
              <a:buNone/>
            </a:pPr>
            <a:r>
              <a:rPr lang="zh-CN" altLang="en-US" sz="2000" dirty="0"/>
              <a:t>例如，在我们医院进行腹腔镜胆囊切除术（以微创方式切除胆囊）的费用为</a:t>
            </a:r>
            <a:r>
              <a:rPr lang="ru-RU" sz="2000" dirty="0" smtClean="0"/>
              <a:t>58,000</a:t>
            </a:r>
            <a:r>
              <a:rPr lang="zh-CN" altLang="en-US" sz="2000" dirty="0"/>
              <a:t>卢布，按</a:t>
            </a:r>
            <a:r>
              <a:rPr lang="ru-RU" sz="2000" dirty="0" smtClean="0"/>
              <a:t>2023</a:t>
            </a:r>
            <a:r>
              <a:rPr lang="zh-CN" altLang="en-US" sz="2000" dirty="0" smtClean="0"/>
              <a:t>年</a:t>
            </a:r>
            <a:r>
              <a:rPr lang="ru-RU" altLang="zh-CN" sz="2000" dirty="0" smtClean="0"/>
              <a:t>4</a:t>
            </a:r>
            <a:r>
              <a:rPr lang="zh-CN" altLang="en-US" sz="2000" dirty="0" smtClean="0"/>
              <a:t>月</a:t>
            </a:r>
            <a:r>
              <a:rPr lang="ru-RU" sz="2000" dirty="0" smtClean="0"/>
              <a:t>1</a:t>
            </a:r>
            <a:r>
              <a:rPr lang="zh-CN" altLang="en-US" sz="2000" dirty="0" smtClean="0"/>
              <a:t>日</a:t>
            </a:r>
            <a:r>
              <a:rPr lang="zh-CN" altLang="en-US" sz="2000" dirty="0"/>
              <a:t>俄罗斯中央银行的汇率为</a:t>
            </a:r>
            <a:r>
              <a:rPr lang="ru-RU" sz="2000" dirty="0" smtClean="0"/>
              <a:t>750</a:t>
            </a:r>
            <a:r>
              <a:rPr lang="zh-CN" altLang="en-US" sz="2000" dirty="0" smtClean="0"/>
              <a:t>美</a:t>
            </a:r>
            <a:r>
              <a:rPr lang="zh-CN" altLang="en-US" sz="2000" dirty="0"/>
              <a:t>元或</a:t>
            </a:r>
            <a:r>
              <a:rPr lang="ru-RU" sz="2000" smtClean="0"/>
              <a:t>5,160</a:t>
            </a:r>
            <a:r>
              <a:rPr lang="zh-CN" altLang="en-US" sz="2000" smtClean="0"/>
              <a:t>人</a:t>
            </a:r>
            <a:r>
              <a:rPr lang="zh-CN" altLang="en-US" sz="2000" dirty="0"/>
              <a:t>民币。</a:t>
            </a:r>
            <a:endParaRPr lang="ru-RU" sz="2000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41" y="981233"/>
            <a:ext cx="1800200" cy="1800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41" y="2886854"/>
            <a:ext cx="1805381" cy="180538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331641" y="195486"/>
            <a:ext cx="7332166" cy="576064"/>
          </a:xfrm>
        </p:spPr>
        <p:txBody>
          <a:bodyPr>
            <a:norm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zh-CN" altLang="en-US" sz="2800" b="1" dirty="0"/>
              <a:t>竞争优势</a:t>
            </a:r>
            <a:endParaRPr lang="ru-RU" b="0" i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195486"/>
            <a:ext cx="1080121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99" y="169995"/>
            <a:ext cx="937526" cy="56399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67936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4572000" y="1085989"/>
            <a:ext cx="40304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www.</a:t>
            </a:r>
            <a:r>
              <a:rPr lang="en-US" sz="3200" b="1" dirty="0"/>
              <a:t> </a:t>
            </a:r>
            <a:r>
              <a:rPr lang="en-US" sz="3200" dirty="0" err="1"/>
              <a:t>gkbvy</a:t>
            </a:r>
            <a:r>
              <a:rPr lang="ru-RU" sz="3200" dirty="0"/>
              <a:t>.</a:t>
            </a:r>
            <a:r>
              <a:rPr lang="en-US" sz="3200" dirty="0" err="1"/>
              <a:t>medkhv</a:t>
            </a:r>
            <a:r>
              <a:rPr lang="ru-RU" sz="3200" dirty="0"/>
              <a:t>.</a:t>
            </a:r>
            <a:r>
              <a:rPr lang="en-US" sz="3200"/>
              <a:t>ru</a:t>
            </a:r>
            <a:endParaRPr lang="ru-RU" sz="32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860032" y="3075806"/>
            <a:ext cx="3600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hlinkClick r:id="rId2" tooltip="https://t.me/gkbvy"/>
              </a:rPr>
              <a:t>https://t.me/gkbvy</a:t>
            </a:r>
            <a:endParaRPr lang="ru-RU" sz="32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349" y="771550"/>
            <a:ext cx="2448272" cy="14728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19" y="2283718"/>
            <a:ext cx="1945531" cy="23945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3528" y="123478"/>
            <a:ext cx="1080120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99" y="169995"/>
            <a:ext cx="937526" cy="56399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55385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95486"/>
            <a:ext cx="7427168" cy="864096"/>
          </a:xfrm>
        </p:spPr>
        <p:txBody>
          <a:bodyPr>
            <a:noAutofit/>
          </a:bodyPr>
          <a:lstStyle/>
          <a:p>
            <a:r>
              <a:rPr lang="zh-CN" altLang="en-US" sz="2800" b="1" dirty="0"/>
              <a:t>沃伊诺</a:t>
            </a:r>
            <a:r>
              <a:rPr lang="en-US" altLang="zh-CN" sz="2800" b="1" dirty="0"/>
              <a:t>·</a:t>
            </a:r>
            <a:r>
              <a:rPr lang="zh-CN" altLang="en-US" sz="2800" b="1" dirty="0"/>
              <a:t>亚谢涅茨基临床医院是三级医院</a:t>
            </a:r>
            <a:endParaRPr lang="ru-RU" sz="3200" i="1" dirty="0"/>
          </a:p>
        </p:txBody>
      </p:sp>
      <p:sp>
        <p:nvSpPr>
          <p:cNvPr id="19" name="Содержимое 2"/>
          <p:cNvSpPr>
            <a:spLocks noGrp="1"/>
          </p:cNvSpPr>
          <p:nvPr>
            <p:ph idx="1"/>
          </p:nvPr>
        </p:nvSpPr>
        <p:spPr>
          <a:xfrm>
            <a:off x="467544" y="1275607"/>
            <a:ext cx="8229600" cy="367240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zh-CN" altLang="en-US" sz="2600" dirty="0"/>
              <a:t>医院住院部分</a:t>
            </a:r>
            <a:r>
              <a:rPr lang="zh-CN" altLang="en-US" sz="2600" dirty="0" smtClean="0"/>
              <a:t>为八个</a:t>
            </a:r>
            <a:r>
              <a:rPr lang="zh-CN" altLang="en-US" sz="2600" dirty="0"/>
              <a:t>科室，</a:t>
            </a:r>
            <a:r>
              <a:rPr lang="zh-CN" altLang="en-US" sz="2800" dirty="0"/>
              <a:t> 住院床位总数</a:t>
            </a:r>
            <a:r>
              <a:rPr lang="en-US" altLang="zh-CN" sz="2800" dirty="0"/>
              <a:t>470</a:t>
            </a:r>
            <a:r>
              <a:rPr lang="zh-CN" altLang="en-US" sz="2800" dirty="0"/>
              <a:t>张。</a:t>
            </a:r>
            <a:endParaRPr lang="ru-RU" i="1" dirty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endParaRPr lang="ru-RU" i="1" dirty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endParaRPr lang="ru-RU" i="1" dirty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endParaRPr lang="ru-RU" i="1" dirty="0">
              <a:solidFill>
                <a:srgbClr val="FF0000"/>
              </a:solidFill>
            </a:endParaRPr>
          </a:p>
          <a:p>
            <a:pPr>
              <a:buNone/>
            </a:pPr>
            <a:endParaRPr lang="ru-RU" i="1" dirty="0">
              <a:solidFill>
                <a:srgbClr val="FF0000"/>
              </a:solidFill>
            </a:endParaRP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52474065"/>
              </p:ext>
            </p:extLst>
          </p:nvPr>
        </p:nvGraphicFramePr>
        <p:xfrm>
          <a:off x="868760" y="1851670"/>
          <a:ext cx="7344816" cy="26106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240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67240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77098">
                <a:tc>
                  <a:txBody>
                    <a:bodyPr/>
                    <a:lstStyle/>
                    <a:p>
                      <a:r>
                        <a:rPr lang="ru-RU" sz="2200" i="1" dirty="0"/>
                        <a:t> </a:t>
                      </a:r>
                      <a:r>
                        <a:rPr lang="zh-CN" altLang="en-US" sz="2200" i="0" dirty="0">
                          <a:solidFill>
                            <a:schemeClr val="tx1"/>
                          </a:solidFill>
                        </a:rPr>
                        <a:t>内科科室：</a:t>
                      </a:r>
                      <a:endParaRPr lang="ru-RU" sz="2200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200" i="0" dirty="0">
                          <a:solidFill>
                            <a:schemeClr val="tx1"/>
                          </a:solidFill>
                        </a:rPr>
                        <a:t>外科科室：</a:t>
                      </a:r>
                      <a:endParaRPr lang="ru-RU" sz="2200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54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200" i="0" dirty="0"/>
                        <a:t>内科</a:t>
                      </a:r>
                      <a:endParaRPr lang="ru-RU" sz="22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200" i="0" dirty="0">
                          <a:solidFill>
                            <a:schemeClr val="tx1"/>
                          </a:solidFill>
                        </a:rPr>
                        <a:t>妇科</a:t>
                      </a:r>
                      <a:endParaRPr lang="ru-RU" sz="2200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54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200" i="0" dirty="0"/>
                        <a:t>呼吸内科</a:t>
                      </a:r>
                      <a:endParaRPr lang="ru-RU" sz="22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200" i="0" dirty="0">
                          <a:solidFill>
                            <a:schemeClr val="tx1"/>
                          </a:solidFill>
                        </a:rPr>
                        <a:t>外科</a:t>
                      </a:r>
                      <a:endParaRPr lang="ru-RU" sz="2200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54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200" i="0" dirty="0"/>
                        <a:t>毒理科</a:t>
                      </a:r>
                      <a:endParaRPr lang="ru-RU" sz="22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200" i="0" dirty="0" smtClean="0">
                          <a:solidFill>
                            <a:schemeClr val="tx1"/>
                          </a:solidFill>
                        </a:rPr>
                        <a:t>眼科</a:t>
                      </a:r>
                      <a:endParaRPr lang="ru-RU" sz="2200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654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200" i="0" dirty="0"/>
                        <a:t>传染科</a:t>
                      </a:r>
                      <a:endParaRPr lang="ru-RU" sz="22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200" i="0" dirty="0">
                          <a:solidFill>
                            <a:schemeClr val="tx1"/>
                          </a:solidFill>
                        </a:rPr>
                        <a:t>泌尿科</a:t>
                      </a:r>
                      <a:endParaRPr lang="ru-RU" sz="2200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65432">
                <a:tc>
                  <a:txBody>
                    <a:bodyPr/>
                    <a:lstStyle/>
                    <a:p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200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51520" y="123478"/>
            <a:ext cx="1152128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99" y="169995"/>
            <a:ext cx="937526" cy="56399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843558"/>
            <a:ext cx="8352928" cy="3751065"/>
          </a:xfrm>
        </p:spPr>
        <p:txBody>
          <a:bodyPr/>
          <a:lstStyle/>
          <a:p>
            <a:pPr algn="ctr"/>
            <a:endParaRPr lang="ru-RU" i="1" dirty="0"/>
          </a:p>
          <a:p>
            <a:pPr algn="ctr"/>
            <a:r>
              <a:rPr lang="zh-CN" altLang="en-US" sz="2600" dirty="0"/>
              <a:t>每年都有</a:t>
            </a:r>
            <a:r>
              <a:rPr lang="en-US" altLang="zh-CN" sz="2600" dirty="0"/>
              <a:t>1.7</a:t>
            </a:r>
            <a:r>
              <a:rPr lang="ru-RU" sz="2600" dirty="0"/>
              <a:t> </a:t>
            </a:r>
            <a:r>
              <a:rPr lang="zh-CN" altLang="en-US" sz="2600" dirty="0"/>
              <a:t>万患者在医院住院部接受治疗</a:t>
            </a:r>
            <a:endParaRPr lang="ru-RU" sz="2600" dirty="0"/>
          </a:p>
          <a:p>
            <a:pPr algn="ctr"/>
            <a:endParaRPr lang="en-US" sz="2600" i="1" dirty="0"/>
          </a:p>
          <a:p>
            <a:pPr algn="ctr"/>
            <a:r>
              <a:rPr lang="zh-CN" altLang="en-US" sz="2600" dirty="0"/>
              <a:t>每年进行</a:t>
            </a:r>
            <a:r>
              <a:rPr lang="en-US" altLang="zh-CN" sz="2600" dirty="0"/>
              <a:t>7</a:t>
            </a:r>
            <a:r>
              <a:rPr lang="zh-CN" altLang="en-US" sz="2600" dirty="0"/>
              <a:t>千多次手术，其中约</a:t>
            </a:r>
            <a:r>
              <a:rPr lang="en-US" altLang="zh-CN" sz="2600" dirty="0"/>
              <a:t>2</a:t>
            </a:r>
            <a:r>
              <a:rPr lang="zh-CN" altLang="en-US" sz="2600" dirty="0"/>
              <a:t>千次是微创手术</a:t>
            </a:r>
            <a:endParaRPr lang="ru-RU" sz="26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123478"/>
            <a:ext cx="1080120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99" y="169995"/>
            <a:ext cx="937526" cy="56399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42115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07785"/>
            <a:ext cx="7427168" cy="707781"/>
          </a:xfrm>
        </p:spPr>
        <p:txBody>
          <a:bodyPr>
            <a:normAutofit/>
          </a:bodyPr>
          <a:lstStyle/>
          <a:p>
            <a:pPr lvl="0"/>
            <a:r>
              <a:rPr lang="zh-CN" altLang="en-US" sz="2800" b="1" dirty="0"/>
              <a:t>门诊部</a:t>
            </a:r>
            <a:endParaRPr lang="ru-RU" sz="2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987574"/>
            <a:ext cx="56166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200" dirty="0"/>
              <a:t>医院拥有</a:t>
            </a:r>
            <a:r>
              <a:rPr lang="en-US" altLang="zh-CN" sz="2200" dirty="0"/>
              <a:t>3</a:t>
            </a:r>
            <a:r>
              <a:rPr lang="zh-CN" altLang="en-US" sz="2200" dirty="0"/>
              <a:t>个诊所，医院门诊部专科</a:t>
            </a:r>
            <a:r>
              <a:rPr lang="en-US" altLang="zh-CN" sz="2400" dirty="0"/>
              <a:t>30</a:t>
            </a:r>
            <a:r>
              <a:rPr lang="zh-CN" altLang="en-US" sz="2400" dirty="0"/>
              <a:t>个。 </a:t>
            </a:r>
            <a:r>
              <a:rPr lang="zh-CN" altLang="en-US" sz="2200" dirty="0"/>
              <a:t>覆盖人口达</a:t>
            </a:r>
            <a:r>
              <a:rPr lang="en-US" altLang="zh-CN" sz="2200" dirty="0"/>
              <a:t>7.5</a:t>
            </a:r>
            <a:r>
              <a:rPr lang="zh-CN" altLang="en-US" sz="2200" dirty="0"/>
              <a:t>万。</a:t>
            </a:r>
            <a:r>
              <a:rPr lang="zh-CN" altLang="en-US" sz="2400" dirty="0"/>
              <a:t>年门诊量超过</a:t>
            </a:r>
            <a:r>
              <a:rPr lang="en-US" altLang="zh-CN" sz="2400" dirty="0"/>
              <a:t>25</a:t>
            </a:r>
            <a:r>
              <a:rPr lang="zh-CN" altLang="en-US" sz="2400" dirty="0"/>
              <a:t>万人次</a:t>
            </a:r>
            <a:r>
              <a:rPr lang="zh-CN" altLang="en-US" sz="2200" i="1" dirty="0"/>
              <a:t>。</a:t>
            </a:r>
            <a:endParaRPr lang="ru-RU" sz="2200" i="1" dirty="0"/>
          </a:p>
        </p:txBody>
      </p:sp>
      <p:pic>
        <p:nvPicPr>
          <p:cNvPr id="6" name="Picture 3" descr="C:\Users\user\Desktop\фото\фото для мз\запись через планшет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987574"/>
            <a:ext cx="2180157" cy="3756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51520" y="123478"/>
            <a:ext cx="1080120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99" y="169995"/>
            <a:ext cx="937526" cy="563997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2000246"/>
            <a:ext cx="4143404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79458" y="3853909"/>
            <a:ext cx="5370442" cy="95130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sz="2000" dirty="0"/>
              <a:t>医院拥有高级医疗卫生人才，其中</a:t>
            </a:r>
            <a:r>
              <a:rPr lang="en-US" altLang="zh-CN" sz="2000" dirty="0"/>
              <a:t>5</a:t>
            </a:r>
            <a:r>
              <a:rPr lang="zh-CN" altLang="en-US" sz="2000" dirty="0"/>
              <a:t>名医学博士、</a:t>
            </a:r>
            <a:r>
              <a:rPr lang="en-US" altLang="zh-CN" sz="2000" dirty="0"/>
              <a:t>16</a:t>
            </a:r>
            <a:r>
              <a:rPr lang="zh-CN" altLang="en-US" sz="2000" dirty="0"/>
              <a:t>名医学副博士。</a:t>
            </a:r>
            <a:endParaRPr lang="ru-RU" sz="2000" dirty="0"/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3563888" y="771549"/>
            <a:ext cx="4993316" cy="285350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sz="2000" dirty="0"/>
              <a:t>医院医生定期去俄罗斯和国外知名大医院培训实习</a:t>
            </a:r>
            <a:r>
              <a:rPr lang="zh-CN" altLang="en-US" sz="2000" dirty="0" smtClean="0"/>
              <a:t>。</a:t>
            </a:r>
            <a:endParaRPr lang="ru-RU" sz="20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066" y="3573060"/>
            <a:ext cx="1896972" cy="1265280"/>
          </a:xfrm>
          <a:prstGeom prst="rect">
            <a:avLst/>
          </a:prstGeom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259632" y="205979"/>
            <a:ext cx="7416824" cy="599071"/>
          </a:xfrm>
        </p:spPr>
        <p:txBody>
          <a:bodyPr>
            <a:normAutofit/>
          </a:bodyPr>
          <a:lstStyle/>
          <a:p>
            <a:r>
              <a:rPr lang="zh-CN" altLang="en-US" sz="2400" b="1" dirty="0"/>
              <a:t>技术精湛的专家</a:t>
            </a:r>
            <a:endParaRPr lang="ru-RU" sz="2800" b="1" i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254" y="2097400"/>
            <a:ext cx="1897783" cy="14095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01" y="2263577"/>
            <a:ext cx="996839" cy="137563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483" y="2255495"/>
            <a:ext cx="1946719" cy="136955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581088"/>
            <a:ext cx="2374597" cy="208170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734" y="899999"/>
            <a:ext cx="826468" cy="1239702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51520" y="205979"/>
            <a:ext cx="1080120" cy="5990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99" y="169995"/>
            <a:ext cx="937526" cy="563997"/>
          </a:xfrm>
          <a:prstGeom prst="rect">
            <a:avLst/>
          </a:prstGeom>
        </p:spPr>
      </p:pic>
      <p:pic>
        <p:nvPicPr>
          <p:cNvPr id="16" name="Рисунок 15" descr="\\10.40.56.254\почта\Чернявская\КГБУЗ №10\IMG_3141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7158" y="928676"/>
            <a:ext cx="2000264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05978"/>
            <a:ext cx="7488832" cy="709588"/>
          </a:xfrm>
        </p:spPr>
        <p:txBody>
          <a:bodyPr>
            <a:noAutofit/>
          </a:bodyPr>
          <a:lstStyle/>
          <a:p>
            <a:r>
              <a:rPr lang="zh-CN" altLang="en-US" sz="3200" b="1" dirty="0"/>
              <a:t>国内地区间合作</a:t>
            </a:r>
            <a:r>
              <a:rPr lang="ru-RU" sz="3200" b="1" dirty="0"/>
              <a:t> </a:t>
            </a: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4211960" y="4353948"/>
            <a:ext cx="2376264" cy="5940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179512" y="1005946"/>
            <a:ext cx="5976664" cy="3744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zh-CN" altLang="en-US" sz="2000" dirty="0"/>
              <a:t>医疗服务不仅向哈巴罗夫斯克边疆区居民提供，而且还向俄罗斯整个远东地区居民提供， 包括：</a:t>
            </a:r>
            <a:endParaRPr lang="ru-RU" altLang="zh-CN" sz="2000" dirty="0"/>
          </a:p>
          <a:p>
            <a:pPr lvl="0">
              <a:spcBef>
                <a:spcPct val="20000"/>
              </a:spcBef>
              <a:defRPr/>
            </a:pPr>
            <a:endParaRPr lang="ru-RU" sz="1000" dirty="0"/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zh-CN" altLang="en-US" sz="2000" dirty="0"/>
              <a:t>哈巴罗夫斯克边疆区</a:t>
            </a:r>
            <a:r>
              <a:rPr lang="ru-RU" sz="2000" dirty="0"/>
              <a:t>	</a:t>
            </a:r>
            <a:r>
              <a:rPr lang="en-US" sz="2000" dirty="0"/>
              <a:t>	      </a:t>
            </a:r>
            <a:r>
              <a:rPr lang="ru-RU" sz="2000" dirty="0"/>
              <a:t>130</a:t>
            </a:r>
            <a:r>
              <a:rPr lang="zh-CN" altLang="en-US" sz="2000" dirty="0"/>
              <a:t>万人</a:t>
            </a:r>
            <a:endParaRPr lang="ru-RU" sz="2000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zh-CN" altLang="en-US" sz="20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萨哈林州</a:t>
            </a:r>
            <a:r>
              <a:rPr kumimoji="0" lang="en-US" sz="20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	      </a:t>
            </a:r>
            <a:r>
              <a:rPr kumimoji="0" lang="ru-RU" sz="20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                               </a:t>
            </a:r>
            <a:r>
              <a:rPr kumimoji="0" lang="en-US" altLang="zh-CN" sz="20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48.8</a:t>
            </a:r>
            <a:r>
              <a:rPr kumimoji="0" lang="zh-CN" altLang="en-US" sz="20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万人</a:t>
            </a:r>
            <a:endParaRPr kumimoji="0" lang="ru-RU" sz="20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zh-CN" altLang="en-US" sz="20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滨海边疆区</a:t>
            </a:r>
            <a:r>
              <a:rPr lang="ru-RU" sz="2000" dirty="0"/>
              <a:t>	</a:t>
            </a:r>
            <a:r>
              <a:rPr lang="en-US" sz="2000" dirty="0"/>
              <a:t>      </a:t>
            </a:r>
            <a:r>
              <a:rPr lang="ru-RU" sz="2000" dirty="0"/>
              <a:t>                                </a:t>
            </a:r>
            <a:r>
              <a:rPr lang="en-US" altLang="zh-CN" sz="2000" dirty="0"/>
              <a:t>140</a:t>
            </a:r>
            <a:r>
              <a:rPr lang="zh-CN" altLang="en-US" sz="2000" dirty="0"/>
              <a:t>万人 </a:t>
            </a:r>
            <a:endParaRPr lang="ru-RU" altLang="zh-CN" sz="2000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zh-CN" altLang="en-US" sz="20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犹太自治州</a:t>
            </a:r>
            <a:r>
              <a:rPr kumimoji="0" lang="ru-RU" altLang="zh-CN" sz="20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                                         </a:t>
            </a:r>
            <a:r>
              <a:rPr kumimoji="0" lang="en-US" altLang="zh-CN" sz="2000" b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16.4</a:t>
            </a:r>
            <a:r>
              <a:rPr kumimoji="0" lang="zh-CN" altLang="en-US" sz="2000" b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万人</a:t>
            </a:r>
            <a:endParaRPr kumimoji="0" lang="ru-RU" sz="20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zh-CN" altLang="en-US" sz="20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马加丹州</a:t>
            </a:r>
            <a:r>
              <a:rPr kumimoji="0" lang="en-US" sz="20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	</a:t>
            </a:r>
            <a:r>
              <a:rPr kumimoji="0" lang="en-US" sz="2000" b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    </a:t>
            </a:r>
            <a:r>
              <a:rPr kumimoji="0" lang="ru-RU" sz="2000" b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                               </a:t>
            </a:r>
            <a:r>
              <a:rPr kumimoji="0" lang="en-US" sz="2000" b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</a:t>
            </a:r>
            <a:r>
              <a:rPr kumimoji="0" lang="en-US" altLang="zh-CN" sz="20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14.5</a:t>
            </a:r>
            <a:r>
              <a:rPr kumimoji="0" lang="zh-CN" altLang="en-US" sz="20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万人</a:t>
            </a:r>
            <a:endParaRPr lang="ru-RU" sz="2000" dirty="0"/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zh-CN" altLang="en-US" sz="2000" dirty="0"/>
              <a:t>堪察加边疆区 </a:t>
            </a:r>
            <a:r>
              <a:rPr kumimoji="0" lang="en-US" sz="20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		 </a:t>
            </a:r>
            <a:r>
              <a:rPr kumimoji="0" lang="ru-RU" sz="20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    </a:t>
            </a:r>
            <a:r>
              <a:rPr kumimoji="0" lang="en-US" altLang="zh-CN" sz="20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31.4</a:t>
            </a:r>
            <a:r>
              <a:rPr kumimoji="0" lang="zh-CN" altLang="en-US" sz="20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万人</a:t>
            </a:r>
            <a:endParaRPr kumimoji="0" lang="ru-RU" sz="20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000" b="1" dirty="0"/>
              <a:t>    </a:t>
            </a:r>
            <a:r>
              <a:rPr lang="ru-RU" sz="2000" dirty="0"/>
              <a:t>           </a:t>
            </a:r>
            <a:r>
              <a:rPr lang="en-US" sz="2000" b="1" dirty="0"/>
              <a:t>			    </a:t>
            </a:r>
            <a:r>
              <a:rPr lang="zh-CN" altLang="en-US" sz="2000" b="1" dirty="0"/>
              <a:t>合计</a:t>
            </a:r>
            <a:r>
              <a:rPr lang="en-US" altLang="zh-CN" sz="2000" b="1" dirty="0"/>
              <a:t>:</a:t>
            </a:r>
            <a:r>
              <a:rPr lang="ru-RU" sz="2000" dirty="0"/>
              <a:t> </a:t>
            </a:r>
            <a:r>
              <a:rPr lang="en-US" sz="2000" dirty="0"/>
              <a:t>   </a:t>
            </a:r>
            <a:r>
              <a:rPr lang="en-US" altLang="zh-CN" sz="2000" dirty="0"/>
              <a:t>380</a:t>
            </a:r>
            <a:r>
              <a:rPr lang="zh-CN" altLang="en-US" sz="2000" dirty="0"/>
              <a:t>万人</a:t>
            </a:r>
            <a:endParaRPr kumimoji="0" lang="ru-RU" sz="200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771800" y="1059582"/>
            <a:ext cx="1847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1600" b="1" u="sng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061" y="759955"/>
            <a:ext cx="2346453" cy="408078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51520" y="205978"/>
            <a:ext cx="1080120" cy="6375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99" y="169995"/>
            <a:ext cx="937526" cy="56399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05978"/>
            <a:ext cx="7488832" cy="709588"/>
          </a:xfrm>
        </p:spPr>
        <p:txBody>
          <a:bodyPr>
            <a:noAutofit/>
          </a:bodyPr>
          <a:lstStyle/>
          <a:p>
            <a:r>
              <a:rPr lang="zh-CN" altLang="en-US" sz="3200" b="1" dirty="0"/>
              <a:t>国际合作</a:t>
            </a:r>
            <a:r>
              <a:rPr lang="ru-RU" sz="3200" b="1" dirty="0"/>
              <a:t> </a:t>
            </a: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4211960" y="4353948"/>
            <a:ext cx="2376264" cy="5940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179511" y="1203598"/>
            <a:ext cx="8330285" cy="3456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zh-CN" altLang="en-US" sz="2000" dirty="0"/>
              <a:t>目前，我院向外国公民也提供医疗服务，每年接收服务的外国人数为：</a:t>
            </a:r>
            <a:endParaRPr lang="ru-RU" sz="2000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zh-CN" altLang="en-US" sz="2000" dirty="0"/>
              <a:t>中国</a:t>
            </a:r>
            <a:r>
              <a:rPr lang="en-US" altLang="zh-CN" sz="2000" dirty="0"/>
              <a:t>——</a:t>
            </a:r>
            <a:r>
              <a:rPr lang="zh-CN" altLang="en-US" sz="2000" dirty="0"/>
              <a:t>超过</a:t>
            </a:r>
            <a:r>
              <a:rPr lang="en-US" altLang="zh-CN" sz="2000" dirty="0"/>
              <a:t>1000</a:t>
            </a:r>
            <a:r>
              <a:rPr lang="zh-CN" altLang="en-US" sz="2000" dirty="0"/>
              <a:t>人次</a:t>
            </a:r>
            <a:r>
              <a:rPr lang="ru-RU" sz="2000" dirty="0"/>
              <a:t>	     более </a:t>
            </a:r>
            <a:r>
              <a:rPr lang="en-US" sz="2000" dirty="0"/>
              <a:t> </a:t>
            </a:r>
            <a:r>
              <a:rPr lang="ru-RU" sz="2000" dirty="0"/>
              <a:t>1000  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zh-CN" altLang="en-US" sz="20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独联体国家</a:t>
            </a:r>
            <a:r>
              <a:rPr kumimoji="0" lang="en-US" altLang="zh-CN" sz="20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——</a:t>
            </a:r>
            <a:r>
              <a:rPr lang="zh-CN" altLang="en-US" sz="2000" dirty="0"/>
              <a:t>超过</a:t>
            </a:r>
            <a:r>
              <a:rPr lang="en-US" altLang="zh-CN" sz="2000" dirty="0"/>
              <a:t>1000</a:t>
            </a:r>
            <a:r>
              <a:rPr lang="zh-CN" altLang="en-US" sz="2000" dirty="0"/>
              <a:t>人次</a:t>
            </a:r>
            <a:endParaRPr kumimoji="0" lang="ru-RU" sz="20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zh-CN" altLang="en-US" sz="20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韩国</a:t>
            </a:r>
            <a:r>
              <a:rPr kumimoji="0" lang="en-US" altLang="zh-CN" sz="20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——</a:t>
            </a:r>
            <a:r>
              <a:rPr kumimoji="0" lang="zh-CN" altLang="en-US" sz="20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超过</a:t>
            </a:r>
            <a:r>
              <a:rPr kumimoji="0" lang="en-US" altLang="zh-CN" sz="20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50</a:t>
            </a:r>
            <a:r>
              <a:rPr kumimoji="0" lang="zh-CN" altLang="en-US" sz="20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人次</a:t>
            </a:r>
            <a:r>
              <a:rPr kumimoji="0" lang="ru-RU" sz="2000" b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</a:t>
            </a:r>
            <a:r>
              <a:rPr lang="ru-RU" sz="2000" dirty="0"/>
              <a:t> </a:t>
            </a:r>
            <a:r>
              <a:rPr lang="en-US" sz="2000" b="1" dirty="0"/>
              <a:t>	</a:t>
            </a:r>
            <a:endParaRPr lang="ru-RU" sz="2000" b="1" dirty="0"/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2000" b="1" dirty="0"/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000" b="1" dirty="0"/>
              <a:t>            </a:t>
            </a:r>
            <a:r>
              <a:rPr lang="zh-CN" altLang="en-US" sz="2000" b="1" dirty="0"/>
              <a:t>合计：一年超过</a:t>
            </a:r>
            <a:r>
              <a:rPr lang="en-US" altLang="zh-CN" sz="2000" b="1" dirty="0"/>
              <a:t>2000</a:t>
            </a:r>
            <a:r>
              <a:rPr lang="zh-CN" altLang="en-US" sz="2000" b="1" dirty="0"/>
              <a:t>人次</a:t>
            </a:r>
            <a:endParaRPr lang="en-US" altLang="zh-CN" sz="2000" b="1" dirty="0"/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00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771800" y="1059582"/>
            <a:ext cx="1847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1600" b="1" u="sng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612316"/>
            <a:ext cx="4275193" cy="21292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51520" y="123478"/>
            <a:ext cx="1152128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99" y="169995"/>
            <a:ext cx="937526" cy="56399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38228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3200" i="1" dirty="0"/>
              <a:t>           </a:t>
            </a:r>
            <a:endParaRPr lang="ru-RU" sz="32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259632" y="239764"/>
            <a:ext cx="7416824" cy="717496"/>
          </a:xfrm>
        </p:spPr>
        <p:txBody>
          <a:bodyPr>
            <a:normAutofit fontScale="92500"/>
          </a:bodyPr>
          <a:lstStyle/>
          <a:p>
            <a:pPr algn="ctr"/>
            <a:r>
              <a:rPr lang="zh-CN" altLang="en-US" sz="2800" dirty="0">
                <a:solidFill>
                  <a:schemeClr val="tx1"/>
                </a:solidFill>
              </a:rPr>
              <a:t>医院基础上成立了</a:t>
            </a:r>
            <a:r>
              <a:rPr lang="en-US" altLang="zh-CN" sz="2800" dirty="0">
                <a:solidFill>
                  <a:schemeClr val="tx1"/>
                </a:solidFill>
              </a:rPr>
              <a:t>4</a:t>
            </a:r>
            <a:r>
              <a:rPr lang="zh-CN" altLang="en-US" sz="2800" dirty="0">
                <a:solidFill>
                  <a:schemeClr val="tx1"/>
                </a:solidFill>
              </a:rPr>
              <a:t>个区域性专业医疗中心，即：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95486"/>
            <a:ext cx="1080120" cy="7561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99" y="169995"/>
            <a:ext cx="937526" cy="563997"/>
          </a:xfrm>
          <a:prstGeom prst="rect">
            <a:avLst/>
          </a:prstGeom>
        </p:spPr>
      </p:pic>
      <p:sp>
        <p:nvSpPr>
          <p:cNvPr id="16" name="Овал 15">
            <a:extLst>
              <a:ext uri="{FF2B5EF4-FFF2-40B4-BE49-F238E27FC236}">
                <a16:creationId xmlns="" xmlns:a16="http://schemas.microsoft.com/office/drawing/2014/main" id="{69320D71-D2E4-4058-A140-D7C46ABB9759}"/>
              </a:ext>
            </a:extLst>
          </p:cNvPr>
          <p:cNvSpPr/>
          <p:nvPr/>
        </p:nvSpPr>
        <p:spPr>
          <a:xfrm>
            <a:off x="3775140" y="2665393"/>
            <a:ext cx="504804" cy="4947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: влево 17">
            <a:extLst>
              <a:ext uri="{FF2B5EF4-FFF2-40B4-BE49-F238E27FC236}">
                <a16:creationId xmlns="" xmlns:a16="http://schemas.microsoft.com/office/drawing/2014/main" id="{F5B594F7-3ED8-46AB-9E90-14068B099943}"/>
              </a:ext>
            </a:extLst>
          </p:cNvPr>
          <p:cNvSpPr/>
          <p:nvPr/>
        </p:nvSpPr>
        <p:spPr>
          <a:xfrm>
            <a:off x="2917828" y="2703142"/>
            <a:ext cx="720080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: вправо 18">
            <a:extLst>
              <a:ext uri="{FF2B5EF4-FFF2-40B4-BE49-F238E27FC236}">
                <a16:creationId xmlns="" xmlns:a16="http://schemas.microsoft.com/office/drawing/2014/main" id="{5EACCD07-B383-4CD3-8238-45379255CAF5}"/>
              </a:ext>
            </a:extLst>
          </p:cNvPr>
          <p:cNvSpPr/>
          <p:nvPr/>
        </p:nvSpPr>
        <p:spPr>
          <a:xfrm>
            <a:off x="4417176" y="2703142"/>
            <a:ext cx="73088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: вверх 19">
            <a:extLst>
              <a:ext uri="{FF2B5EF4-FFF2-40B4-BE49-F238E27FC236}">
                <a16:creationId xmlns="" xmlns:a16="http://schemas.microsoft.com/office/drawing/2014/main" id="{797D9056-0FB8-4237-8C74-762E94CB48AD}"/>
              </a:ext>
            </a:extLst>
          </p:cNvPr>
          <p:cNvSpPr/>
          <p:nvPr/>
        </p:nvSpPr>
        <p:spPr>
          <a:xfrm>
            <a:off x="3815045" y="2027425"/>
            <a:ext cx="424993" cy="53777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: вниз 20">
            <a:extLst>
              <a:ext uri="{FF2B5EF4-FFF2-40B4-BE49-F238E27FC236}">
                <a16:creationId xmlns="" xmlns:a16="http://schemas.microsoft.com/office/drawing/2014/main" id="{4CC6BD96-3D4F-4532-9523-EA22D9E18A08}"/>
              </a:ext>
            </a:extLst>
          </p:cNvPr>
          <p:cNvSpPr/>
          <p:nvPr/>
        </p:nvSpPr>
        <p:spPr>
          <a:xfrm>
            <a:off x="3816457" y="3260320"/>
            <a:ext cx="423581" cy="5621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="" xmlns:a16="http://schemas.microsoft.com/office/drawing/2014/main" id="{F6042A3A-25FD-4F7A-94B7-3F2E6AD614EC}"/>
              </a:ext>
            </a:extLst>
          </p:cNvPr>
          <p:cNvSpPr/>
          <p:nvPr/>
        </p:nvSpPr>
        <p:spPr>
          <a:xfrm>
            <a:off x="5508104" y="2571750"/>
            <a:ext cx="2664296" cy="5639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0"/>
              </a:spcBef>
              <a:defRPr/>
            </a:pPr>
            <a:r>
              <a:rPr lang="zh-CN" altLang="en-US" b="1" dirty="0"/>
              <a:t>微创技术中心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="" xmlns:a16="http://schemas.microsoft.com/office/drawing/2014/main" id="{E8A46191-5DC7-4E78-95B0-907EA2D4108A}"/>
              </a:ext>
            </a:extLst>
          </p:cNvPr>
          <p:cNvSpPr/>
          <p:nvPr/>
        </p:nvSpPr>
        <p:spPr>
          <a:xfrm>
            <a:off x="2411760" y="1203598"/>
            <a:ext cx="3384376" cy="5911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0"/>
              </a:spcBef>
              <a:defRPr/>
            </a:pPr>
            <a:r>
              <a:rPr lang="zh-CN" altLang="en-US" b="1" dirty="0"/>
              <a:t>急性中毒救治中心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="" xmlns:a16="http://schemas.microsoft.com/office/drawing/2014/main" id="{A42AE741-466F-4D42-B119-E9D535911B33}"/>
              </a:ext>
            </a:extLst>
          </p:cNvPr>
          <p:cNvSpPr/>
          <p:nvPr/>
        </p:nvSpPr>
        <p:spPr>
          <a:xfrm>
            <a:off x="250099" y="2571750"/>
            <a:ext cx="2377685" cy="5639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0"/>
              </a:spcBef>
              <a:defRPr/>
            </a:pPr>
            <a:r>
              <a:rPr lang="zh-CN" altLang="en-US" b="1" dirty="0"/>
              <a:t>眼科中心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="" xmlns:a16="http://schemas.microsoft.com/office/drawing/2014/main" id="{5CFCA65E-C9F2-4B37-8BAB-289B22A877F4}"/>
              </a:ext>
            </a:extLst>
          </p:cNvPr>
          <p:cNvSpPr/>
          <p:nvPr/>
        </p:nvSpPr>
        <p:spPr>
          <a:xfrm>
            <a:off x="2411760" y="3939902"/>
            <a:ext cx="3384376" cy="5824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0"/>
              </a:spcBef>
              <a:defRPr/>
            </a:pPr>
            <a:r>
              <a:rPr lang="zh-CN" altLang="en-US" b="1" dirty="0"/>
              <a:t>泌尿中心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763151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6508</TotalTime>
  <Words>1356</Words>
  <Application>Microsoft Office PowerPoint</Application>
  <PresentationFormat>Экран (16:9)</PresentationFormat>
  <Paragraphs>123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哈巴罗夫斯克边疆区卫生部 边区国家预算医疗机构 “沃伊诺·亚谢涅茨基临床医院” </vt:lpstr>
      <vt:lpstr>Слайд 2</vt:lpstr>
      <vt:lpstr>沃伊诺·亚谢涅茨基临床医院是三级医院</vt:lpstr>
      <vt:lpstr>Слайд 4</vt:lpstr>
      <vt:lpstr>门诊部</vt:lpstr>
      <vt:lpstr>技术精湛的专家</vt:lpstr>
      <vt:lpstr>国内地区间合作 </vt:lpstr>
      <vt:lpstr>国际合作 </vt:lpstr>
      <vt:lpstr>           </vt:lpstr>
      <vt:lpstr>急性中毒救治中心</vt:lpstr>
      <vt:lpstr>泌尿医疗中心</vt:lpstr>
      <vt:lpstr>Слайд 12</vt:lpstr>
      <vt:lpstr>Слайд 13</vt:lpstr>
      <vt:lpstr>Слайд 14</vt:lpstr>
      <vt:lpstr>Слайд 15</vt:lpstr>
      <vt:lpstr>医院拥有世界领先水平的现代化医疗设备</vt:lpstr>
      <vt:lpstr>医务人员培训</vt:lpstr>
      <vt:lpstr>举办参加医学会议</vt:lpstr>
      <vt:lpstr>竞争优势</vt:lpstr>
      <vt:lpstr>竞争优势</vt:lpstr>
      <vt:lpstr>Слайд 21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 на тему:</dc:title>
  <dc:creator>Ivan</dc:creator>
  <cp:lastModifiedBy>10zamomr</cp:lastModifiedBy>
  <cp:revision>547</cp:revision>
  <cp:lastPrinted>2019-09-30T08:01:09Z</cp:lastPrinted>
  <dcterms:created xsi:type="dcterms:W3CDTF">2017-12-29T00:31:27Z</dcterms:created>
  <dcterms:modified xsi:type="dcterms:W3CDTF">2023-04-03T06:52:25Z</dcterms:modified>
</cp:coreProperties>
</file>