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70" r:id="rId4"/>
    <p:sldId id="286" r:id="rId5"/>
    <p:sldId id="261" r:id="rId6"/>
    <p:sldId id="280" r:id="rId7"/>
    <p:sldId id="265" r:id="rId8"/>
    <p:sldId id="295" r:id="rId9"/>
    <p:sldId id="296" r:id="rId10"/>
    <p:sldId id="271" r:id="rId11"/>
    <p:sldId id="275" r:id="rId12"/>
    <p:sldId id="272" r:id="rId13"/>
    <p:sldId id="288" r:id="rId14"/>
    <p:sldId id="277" r:id="rId15"/>
    <p:sldId id="278" r:id="rId16"/>
    <p:sldId id="291" r:id="rId17"/>
    <p:sldId id="279" r:id="rId18"/>
    <p:sldId id="292" r:id="rId19"/>
    <p:sldId id="289" r:id="rId20"/>
    <p:sldId id="293" r:id="rId21"/>
    <p:sldId id="294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7875-8916-4080-B5A3-052E2B912DC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B914-EBB6-4F5D-B4F0-ACDFB0132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.png"/><Relationship Id="rId2" Type="http://schemas.openxmlformats.org/officeDocument/2006/relationships/image" Target="../media/image28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.me/gkbv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31590"/>
            <a:ext cx="7844247" cy="291814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Краевое государственное бюджетное учреждение здравоохранения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«Городская клиническая </a:t>
            </a:r>
            <a:br>
              <a:rPr lang="ru-RU" sz="3200" b="1" dirty="0" smtClean="0"/>
            </a:br>
            <a:r>
              <a:rPr lang="ru-RU" sz="3200" b="1" dirty="0" smtClean="0"/>
              <a:t>больница» имени профессора </a:t>
            </a:r>
            <a:br>
              <a:rPr lang="ru-RU" sz="3200" b="1" dirty="0" smtClean="0"/>
            </a:br>
            <a:r>
              <a:rPr lang="ru-RU" sz="3200" b="1" dirty="0" err="1" smtClean="0"/>
              <a:t>А.М.Войно-Ясенецкого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министерства здравоохранения </a:t>
            </a:r>
            <a:br>
              <a:rPr lang="ru-RU" sz="3200" b="1" dirty="0" smtClean="0"/>
            </a:br>
            <a:r>
              <a:rPr lang="ru-RU" sz="3200" b="1" dirty="0" smtClean="0"/>
              <a:t>Хабаровского края</a:t>
            </a:r>
            <a:endParaRPr lang="ru-RU" sz="3200" dirty="0"/>
          </a:p>
        </p:txBody>
      </p:sp>
      <p:pic>
        <p:nvPicPr>
          <p:cNvPr id="1029" name="Picture 5" descr="Картинки по запросу министерство здравоохранения хабаровского края л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7494"/>
            <a:ext cx="1600200" cy="5867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95486"/>
            <a:ext cx="1296144" cy="658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7494"/>
            <a:ext cx="905061" cy="5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416824" cy="785242"/>
          </a:xfrm>
        </p:spPr>
        <p:txBody>
          <a:bodyPr>
            <a:normAutofit/>
          </a:bodyPr>
          <a:lstStyle/>
          <a:p>
            <a:pPr lvl="0" indent="449263" fontAlgn="base">
              <a:spcAft>
                <a:spcPct val="0"/>
              </a:spcAft>
            </a:pPr>
            <a:r>
              <a:rPr lang="ru-RU" sz="2800" i="1" dirty="0" smtClean="0">
                <a:ea typeface="Times New Roman" pitchFamily="18" charset="0"/>
                <a:cs typeface="Times New Roman" pitchFamily="18" charset="0"/>
              </a:rPr>
              <a:t>Центр острых отравлений</a:t>
            </a:r>
            <a:endParaRPr lang="ru-RU" sz="2800" i="1" dirty="0" smtClean="0"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928676"/>
            <a:ext cx="5112568" cy="3875322"/>
          </a:xfrm>
        </p:spPr>
        <p:txBody>
          <a:bodyPr>
            <a:noAutofit/>
          </a:bodyPr>
          <a:lstStyle/>
          <a:p>
            <a:endParaRPr lang="ru-RU" sz="1600" i="1" dirty="0" smtClean="0"/>
          </a:p>
          <a:p>
            <a:r>
              <a:rPr lang="ru-RU" sz="1600" i="1" dirty="0" smtClean="0"/>
              <a:t>Единственный центр в Дальневосточном регионе</a:t>
            </a:r>
            <a:endParaRPr lang="en-US" sz="1600" i="1" dirty="0" smtClean="0"/>
          </a:p>
          <a:p>
            <a:pPr>
              <a:buNone/>
            </a:pPr>
            <a:r>
              <a:rPr lang="ru-RU" sz="1600" i="1" dirty="0" smtClean="0"/>
              <a:t>Основные направления лечения:</a:t>
            </a:r>
          </a:p>
          <a:p>
            <a:r>
              <a:rPr lang="ru-RU" sz="1600" i="1" dirty="0" smtClean="0"/>
              <a:t>Лечение острых отравлений в быту </a:t>
            </a:r>
          </a:p>
          <a:p>
            <a:r>
              <a:rPr lang="ru-RU" sz="1600" i="1" dirty="0" smtClean="0"/>
              <a:t>Лечение токсических поражений при промышленных авариях</a:t>
            </a:r>
          </a:p>
          <a:p>
            <a:r>
              <a:rPr lang="ru-RU" sz="1600" i="1" dirty="0" smtClean="0"/>
              <a:t>Лечение отравлений ядами животного и растительного происхождения</a:t>
            </a:r>
          </a:p>
          <a:p>
            <a:r>
              <a:rPr lang="ru-RU" sz="1600" i="1" dirty="0" smtClean="0"/>
              <a:t>Лечение больных с алкогольной, наркотической и лекарственной зависимостью в острой стадии синдрома отмены</a:t>
            </a:r>
          </a:p>
          <a:p>
            <a:r>
              <a:rPr lang="ru-RU" sz="1600" i="1" dirty="0" smtClean="0"/>
              <a:t>В год медицинскую помощь получает до 1500 человек. </a:t>
            </a:r>
          </a:p>
        </p:txBody>
      </p:sp>
      <p:pic>
        <p:nvPicPr>
          <p:cNvPr id="1026" name="Picture 2" descr="Картинки по запросу реаним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426" y="1419622"/>
            <a:ext cx="304302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51520" y="195486"/>
            <a:ext cx="122413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344816" cy="648072"/>
          </a:xfrm>
        </p:spPr>
        <p:txBody>
          <a:bodyPr>
            <a:normAutofit/>
          </a:bodyPr>
          <a:lstStyle/>
          <a:p>
            <a:pPr lvl="0" indent="449263" fontAlgn="base">
              <a:spcAft>
                <a:spcPct val="0"/>
              </a:spcAft>
            </a:pPr>
            <a:r>
              <a:rPr lang="ru-RU" sz="2800" i="1" dirty="0" smtClean="0">
                <a:cs typeface="Times New Roman" pitchFamily="18" charset="0"/>
              </a:rPr>
              <a:t>Урологический центр</a:t>
            </a:r>
            <a:endParaRPr lang="ru-RU" sz="2800" i="1" dirty="0" smtClean="0"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85800"/>
            <a:ext cx="5688632" cy="35141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i="1" dirty="0" smtClean="0"/>
              <a:t>	</a:t>
            </a:r>
            <a:r>
              <a:rPr lang="ru-RU" sz="1500" i="1" dirty="0" smtClean="0"/>
              <a:t>Проводит лечение заболеваний почек, мочеточников, мочевого пузыря, предстательной железы, в том числе </a:t>
            </a:r>
            <a:r>
              <a:rPr lang="ru-RU" sz="1500" i="1" dirty="0" err="1" smtClean="0"/>
              <a:t>лапароскопическим</a:t>
            </a:r>
            <a:r>
              <a:rPr lang="ru-RU" sz="1500" i="1" dirty="0" smtClean="0"/>
              <a:t> методом:</a:t>
            </a:r>
          </a:p>
          <a:p>
            <a:r>
              <a:rPr lang="ru-RU" sz="1500" i="1" dirty="0" smtClean="0"/>
              <a:t>Дробление камней с использованием ультразвука и лазера</a:t>
            </a:r>
            <a:r>
              <a:rPr lang="en-US" sz="1500" i="1" dirty="0" smtClean="0"/>
              <a:t>;</a:t>
            </a:r>
            <a:endParaRPr lang="ru-RU" sz="1500" i="1" dirty="0" smtClean="0"/>
          </a:p>
          <a:p>
            <a:r>
              <a:rPr lang="ru-RU" sz="1500" i="1" dirty="0" err="1" smtClean="0"/>
              <a:t>Малоинвазивное</a:t>
            </a:r>
            <a:r>
              <a:rPr lang="ru-RU" sz="1500" i="1" dirty="0" smtClean="0"/>
              <a:t> удаление кист почек;</a:t>
            </a:r>
          </a:p>
          <a:p>
            <a:r>
              <a:rPr lang="ru-RU" sz="1500" i="1" dirty="0" smtClean="0"/>
              <a:t>Удаление камней из почек </a:t>
            </a:r>
            <a:r>
              <a:rPr lang="ru-RU" sz="1500" i="1" dirty="0" err="1" smtClean="0"/>
              <a:t>малотравматичным</a:t>
            </a:r>
            <a:r>
              <a:rPr lang="ru-RU" sz="1500" i="1" dirty="0" smtClean="0"/>
              <a:t> способом;</a:t>
            </a:r>
          </a:p>
          <a:p>
            <a:r>
              <a:rPr lang="ru-RU" sz="1500" i="1" dirty="0" smtClean="0"/>
              <a:t>Протезирование полового члена;</a:t>
            </a:r>
          </a:p>
          <a:p>
            <a:r>
              <a:rPr lang="ru-RU" sz="1500" i="1" dirty="0" smtClean="0"/>
              <a:t>Операции при недержании мочи</a:t>
            </a:r>
            <a:r>
              <a:rPr lang="en-US" sz="1500" i="1" dirty="0" smtClean="0"/>
              <a:t>;</a:t>
            </a:r>
            <a:endParaRPr lang="ru-RU" sz="1500" i="1" dirty="0" smtClean="0"/>
          </a:p>
          <a:p>
            <a:r>
              <a:rPr lang="ru-RU" sz="1500" i="1" dirty="0" smtClean="0"/>
              <a:t>Хирургическое лечение мужского бесплодия</a:t>
            </a:r>
            <a:r>
              <a:rPr lang="en-US" sz="1500" i="1" dirty="0" smtClean="0"/>
              <a:t>;</a:t>
            </a:r>
            <a:endParaRPr lang="ru-RU" sz="1500" i="1" dirty="0" smtClean="0"/>
          </a:p>
          <a:p>
            <a:r>
              <a:rPr lang="ru-RU" sz="1500" i="1" dirty="0" smtClean="0"/>
              <a:t>В год медицинскую помощь получает до 2000 человек</a:t>
            </a:r>
            <a:r>
              <a:rPr lang="en-US" sz="1500" i="1" dirty="0" smtClean="0"/>
              <a:t>;</a:t>
            </a:r>
            <a:endParaRPr lang="ru-RU" sz="1500" i="1" dirty="0" smtClean="0"/>
          </a:p>
          <a:p>
            <a:r>
              <a:rPr lang="ru-RU" sz="1500" i="1" dirty="0" smtClean="0"/>
              <a:t>Проводится около 1300 операций</a:t>
            </a:r>
            <a:r>
              <a:rPr lang="en-US" sz="1500" i="1" dirty="0" smtClean="0"/>
              <a:t>;</a:t>
            </a:r>
            <a:endParaRPr lang="ru-RU" sz="1500" i="1" dirty="0" smtClean="0"/>
          </a:p>
          <a:p>
            <a:r>
              <a:rPr lang="ru-RU" sz="1500" i="1" dirty="0" smtClean="0"/>
              <a:t>Хирургическая активность 68%</a:t>
            </a:r>
            <a:r>
              <a:rPr lang="en-US" sz="1500" i="1" dirty="0" smtClean="0"/>
              <a:t>;</a:t>
            </a:r>
            <a:endParaRPr lang="ru-RU" sz="1500" i="1" dirty="0" smtClean="0"/>
          </a:p>
          <a:p>
            <a:r>
              <a:rPr lang="ru-RU" sz="1500" i="1" dirty="0" smtClean="0"/>
              <a:t>Не менее 100 случаев оказания высокотехнологичной медицинской помощи в год</a:t>
            </a:r>
            <a:r>
              <a:rPr lang="en-US" sz="1500" i="1" dirty="0" smtClean="0"/>
              <a:t>.</a:t>
            </a:r>
            <a:endParaRPr lang="ru-RU" sz="1500" i="1" dirty="0"/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857370"/>
            <a:ext cx="3098187" cy="2051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51520" y="195486"/>
            <a:ext cx="122413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067694"/>
            <a:ext cx="3024336" cy="2194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195486"/>
            <a:ext cx="73448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dirty="0" smtClean="0">
                <a:latin typeface="+mj-lt"/>
                <a:ea typeface="+mj-ea"/>
                <a:cs typeface="+mj-cs"/>
              </a:rPr>
              <a:t>Офтальмологический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центр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875378"/>
            <a:ext cx="5184576" cy="36938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i="1" dirty="0" smtClean="0"/>
              <a:t>Проводит хирургическое лечение заболеваний глаза и его придатков в том числе:</a:t>
            </a:r>
          </a:p>
          <a:p>
            <a:r>
              <a:rPr lang="ru-RU" sz="1800" i="1" dirty="0" smtClean="0"/>
              <a:t>при новообразованиях глаза</a:t>
            </a:r>
          </a:p>
          <a:p>
            <a:r>
              <a:rPr lang="ru-RU" sz="1800" i="1" dirty="0" smtClean="0"/>
              <a:t>операции при травмах глаза, в том числе реконструктивно-пластические операции </a:t>
            </a:r>
          </a:p>
          <a:p>
            <a:r>
              <a:rPr lang="ru-RU" sz="1800" i="1" dirty="0" smtClean="0"/>
              <a:t>хирургическое лечение катаракты и глаукомы</a:t>
            </a:r>
          </a:p>
          <a:p>
            <a:r>
              <a:rPr lang="ru-RU" sz="1800" i="1" dirty="0" smtClean="0"/>
              <a:t>В год медицинскую помощь получает до 2900 человек.</a:t>
            </a:r>
          </a:p>
          <a:p>
            <a:r>
              <a:rPr lang="ru-RU" sz="1800" i="1" dirty="0" smtClean="0"/>
              <a:t>Проводится около 1000 операций</a:t>
            </a:r>
          </a:p>
          <a:p>
            <a:r>
              <a:rPr lang="ru-RU" sz="1800" i="1" dirty="0" smtClean="0"/>
              <a:t>Хирургическая активность 38,5%</a:t>
            </a:r>
          </a:p>
          <a:p>
            <a:r>
              <a:rPr lang="ru-RU" sz="1800" i="1" dirty="0" smtClean="0"/>
              <a:t>Оказывается высокотехнологичная медицинская помощь </a:t>
            </a:r>
          </a:p>
          <a:p>
            <a:endParaRPr lang="ru-RU" sz="1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5486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271712" y="195486"/>
            <a:ext cx="7404744" cy="643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i="1" dirty="0" smtClean="0">
                <a:solidFill>
                  <a:prstClr val="black"/>
                </a:solidFill>
              </a:rPr>
              <a:t>Глазное протезирование</a:t>
            </a:r>
            <a:endParaRPr lang="ru-RU" sz="2800" i="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1712" y="3309501"/>
            <a:ext cx="2466295" cy="16441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5103" y="3167101"/>
            <a:ext cx="1944216" cy="1644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196" y="828052"/>
            <a:ext cx="1628692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839197"/>
            <a:ext cx="1628692" cy="1057829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69042" y="2093546"/>
            <a:ext cx="8047374" cy="12159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/>
              <a:t>Особенностью офтальмологического центра является наличие собственной лаборатории глазного протезирования с собственным уникальным производством глазных протезов на Дальнем Востоке. Мы изготавливаем как массово, так и индивидуально подобранные глазные протезы из особого высококачественного </a:t>
            </a:r>
            <a:r>
              <a:rPr lang="ru-RU" i="1" dirty="0" err="1"/>
              <a:t>криолитового</a:t>
            </a:r>
            <a:r>
              <a:rPr lang="ru-RU" i="1" dirty="0"/>
              <a:t> стекла.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042" y="195486"/>
            <a:ext cx="1134606" cy="632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6596" y="1779662"/>
            <a:ext cx="293830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195486"/>
            <a:ext cx="720080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i="1" dirty="0" smtClean="0"/>
              <a:t>Центр </a:t>
            </a:r>
            <a:r>
              <a:rPr lang="ru-RU" sz="3200" i="1" dirty="0" err="1" smtClean="0"/>
              <a:t>малоинвазивных</a:t>
            </a:r>
            <a:r>
              <a:rPr lang="ru-RU" sz="3200" i="1" dirty="0" smtClean="0"/>
              <a:t> технологий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23528" y="843558"/>
            <a:ext cx="5544616" cy="38918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1700" i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малоинвазивное</a:t>
            </a:r>
            <a:r>
              <a:rPr lang="ru-RU" sz="17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лечение заболеваний органов брюшной полости, малого таза, в том числе с использованием лапароскопии и гибкой эндоскопии:</a:t>
            </a:r>
          </a:p>
          <a:p>
            <a:pPr>
              <a:buFontTx/>
              <a:buChar char="-"/>
            </a:pPr>
            <a:r>
              <a:rPr lang="ru-RU" sz="1700" i="1" dirty="0" smtClean="0">
                <a:latin typeface="+mj-lt"/>
                <a:cs typeface="Times New Roman" pitchFamily="18" charset="0"/>
              </a:rPr>
              <a:t>удаление доброкачественных  новообразований желудка, кишечника;</a:t>
            </a:r>
          </a:p>
          <a:p>
            <a:pPr>
              <a:buFontTx/>
              <a:buChar char="-"/>
            </a:pPr>
            <a:r>
              <a:rPr lang="ru-RU" sz="1700" i="1" dirty="0" smtClean="0">
                <a:latin typeface="+mj-lt"/>
                <a:cs typeface="Times New Roman" pitchFamily="18" charset="0"/>
              </a:rPr>
              <a:t>удаление грыж передней брюшной стенки;</a:t>
            </a:r>
          </a:p>
          <a:p>
            <a:pPr>
              <a:buFontTx/>
              <a:buChar char="-"/>
            </a:pPr>
            <a:r>
              <a:rPr lang="ru-RU" sz="1700" i="1" dirty="0" smtClean="0">
                <a:latin typeface="+mj-lt"/>
                <a:cs typeface="Times New Roman" pitchFamily="18" charset="0"/>
              </a:rPr>
              <a:t>удаление желчного пузыря и аппендикса;</a:t>
            </a:r>
          </a:p>
          <a:p>
            <a:pPr>
              <a:buFontTx/>
              <a:buChar char="-"/>
            </a:pPr>
            <a:r>
              <a:rPr lang="ru-RU" sz="1700" i="1" dirty="0" smtClean="0">
                <a:latin typeface="+mj-lt"/>
                <a:cs typeface="Times New Roman" pitchFamily="18" charset="0"/>
              </a:rPr>
              <a:t>операции при механических </a:t>
            </a:r>
            <a:r>
              <a:rPr lang="ru-RU" sz="1700" i="1" dirty="0" err="1" smtClean="0">
                <a:latin typeface="+mj-lt"/>
                <a:cs typeface="Times New Roman" pitchFamily="18" charset="0"/>
              </a:rPr>
              <a:t>желтухах</a:t>
            </a:r>
            <a:r>
              <a:rPr lang="ru-RU" sz="1700" i="1" dirty="0" smtClean="0">
                <a:latin typeface="+mj-lt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700" i="1" dirty="0" smtClean="0">
                <a:latin typeface="+mj-lt"/>
                <a:cs typeface="Times New Roman" pitchFamily="18" charset="0"/>
              </a:rPr>
              <a:t>операции по восстановлению проходимости кишечника, протоков печени и поджелудочной железы </a:t>
            </a:r>
            <a:r>
              <a:rPr lang="ru-RU" sz="1700" i="1" smtClean="0">
                <a:latin typeface="+mj-lt"/>
                <a:cs typeface="Times New Roman" pitchFamily="18" charset="0"/>
              </a:rPr>
              <a:t>при опухолях.</a:t>
            </a:r>
            <a:endParaRPr lang="ru-RU" sz="17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5486"/>
            <a:ext cx="115212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95486"/>
            <a:ext cx="7632848" cy="686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i="1" dirty="0" smtClean="0"/>
              <a:t>Отделения</a:t>
            </a:r>
            <a:r>
              <a:rPr lang="en-US" sz="3200" i="1" dirty="0" smtClean="0"/>
              <a:t> </a:t>
            </a:r>
            <a:r>
              <a:rPr lang="ru-RU" sz="3200" i="1" dirty="0" smtClean="0"/>
              <a:t>терапевтического профиля</a:t>
            </a:r>
            <a:endParaRPr lang="ru-RU" sz="3200" i="1" dirty="0"/>
          </a:p>
        </p:txBody>
      </p:sp>
      <p:pic>
        <p:nvPicPr>
          <p:cNvPr id="6" name="Picture 15" descr="C:\Users\Ivan\Desktop\Японская презентация\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8" y="1188289"/>
            <a:ext cx="942950" cy="942950"/>
          </a:xfrm>
          <a:prstGeom prst="rect">
            <a:avLst/>
          </a:prstGeom>
          <a:noFill/>
        </p:spPr>
      </p:pic>
      <p:pic>
        <p:nvPicPr>
          <p:cNvPr id="8" name="Picture 9" descr="C:\Users\Ivan\Desktop\Японская презентация\in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128" y="800923"/>
            <a:ext cx="1069814" cy="1014952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403648" y="1203598"/>
            <a:ext cx="2736304" cy="936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Терапевтическое отделение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8486" y="1818388"/>
            <a:ext cx="3227807" cy="1520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smtClean="0"/>
              <a:t>Проходит лечение более 2000 чел</a:t>
            </a:r>
            <a:r>
              <a:rPr lang="ru-RU" sz="1600" b="1" dirty="0" smtClean="0"/>
              <a:t>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smtClean="0"/>
              <a:t>Лечение больных с </a:t>
            </a:r>
            <a:r>
              <a:rPr lang="ru-RU" sz="1600" dirty="0" err="1" smtClean="0"/>
              <a:t>кардиоло</a:t>
            </a:r>
            <a:r>
              <a:rPr lang="ru-RU" sz="1600" dirty="0" smtClean="0"/>
              <a:t>-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err="1" smtClean="0"/>
              <a:t>гической</a:t>
            </a:r>
            <a:r>
              <a:rPr lang="ru-RU" sz="1600" dirty="0" smtClean="0"/>
              <a:t>, неврологической,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smtClean="0"/>
              <a:t> гастроэнтерологической и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smtClean="0"/>
              <a:t>др. патологией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358381" y="928676"/>
            <a:ext cx="3164369" cy="936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Инфекционное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/>
              <a:t>отделение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714494"/>
            <a:ext cx="3888914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smtClean="0"/>
              <a:t>Проходит лечение более</a:t>
            </a:r>
            <a:r>
              <a:rPr lang="ru-RU" sz="1600" b="1" dirty="0" smtClean="0"/>
              <a:t> </a:t>
            </a:r>
            <a:r>
              <a:rPr lang="ru-RU" sz="1600" dirty="0" smtClean="0"/>
              <a:t>2200 чел.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smtClean="0"/>
              <a:t>Лечение больных с различной ин-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err="1" smtClean="0"/>
              <a:t>фекционной</a:t>
            </a:r>
            <a:r>
              <a:rPr lang="ru-RU" sz="1600" dirty="0" smtClean="0"/>
              <a:t> патологией в т.ч. При-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smtClean="0"/>
              <a:t>родно-очаговые заболевания, особо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smtClean="0"/>
              <a:t>Опасные, инфекции вирусной и бак-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err="1" smtClean="0"/>
              <a:t>териальной</a:t>
            </a:r>
            <a:r>
              <a:rPr lang="ru-RU" sz="1600" dirty="0" smtClean="0"/>
              <a:t> природы, в том числе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smtClean="0"/>
              <a:t> тяжелых форм гриппа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327815" y="3380380"/>
            <a:ext cx="2928958" cy="7143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Пульмонологическое отделение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3953594"/>
            <a:ext cx="424847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smtClean="0"/>
              <a:t>Проходит лечение более 800 чел.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smtClean="0"/>
              <a:t>Лечение заболеваний органов дыхания,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dirty="0" smtClean="0"/>
              <a:t>в том числе пневмоний, бронхиальной астмы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ru-RU" sz="1600" dirty="0" smtClean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-108520" y="15567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0" descr="C:\Users\Ivan\Desktop\Японская презентация\pu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92949"/>
            <a:ext cx="1461373" cy="14147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95486"/>
            <a:ext cx="1086966" cy="686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198" y="3371892"/>
            <a:ext cx="2664296" cy="152976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68726" y="3424191"/>
            <a:ext cx="1772158" cy="1639246"/>
            <a:chOff x="827584" y="1775393"/>
            <a:chExt cx="1772158" cy="163924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7584" y="1775393"/>
              <a:ext cx="1772158" cy="163924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9592" y="1923678"/>
              <a:ext cx="227788" cy="2296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360032" y="1054412"/>
            <a:ext cx="2159298" cy="2140039"/>
            <a:chOff x="1248221" y="627534"/>
            <a:chExt cx="2159298" cy="214003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79712" y="627534"/>
              <a:ext cx="1427807" cy="214003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8221" y="661318"/>
              <a:ext cx="1475656" cy="430154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131178"/>
            <a:ext cx="1473699" cy="14736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753" y="1599858"/>
            <a:ext cx="868854" cy="8588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0635" y="874812"/>
            <a:ext cx="2074515" cy="25996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0897" y="1158984"/>
            <a:ext cx="661457" cy="2756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532" y="3173976"/>
            <a:ext cx="1851670" cy="1851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3071" y="3339556"/>
            <a:ext cx="792088" cy="2800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0920" y="1498928"/>
            <a:ext cx="1766683" cy="18027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200" y="1124290"/>
            <a:ext cx="1512168" cy="3449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578" y="3086479"/>
            <a:ext cx="1703385" cy="1703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8036" y="3173977"/>
            <a:ext cx="457215" cy="466564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427167" cy="648072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i="1" dirty="0" smtClean="0"/>
              <a:t>Применяется самое современное оборудование ведущих мировых производителей</a:t>
            </a:r>
            <a:endParaRPr lang="ru-RU" sz="28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347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8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8"/>
            <a:ext cx="5560792" cy="3306668"/>
          </a:xfrm>
        </p:spPr>
        <p:txBody>
          <a:bodyPr>
            <a:normAutofit lnSpcReduction="10000"/>
          </a:bodyPr>
          <a:lstStyle/>
          <a:p>
            <a:pPr marL="87313" indent="-87313">
              <a:buNone/>
            </a:pPr>
            <a:r>
              <a:rPr lang="ru-RU" sz="1600" i="1" dirty="0" smtClean="0"/>
              <a:t>	</a:t>
            </a:r>
            <a:r>
              <a:rPr lang="ru-RU" sz="1600" i="1" dirty="0"/>
              <a:t>Больница является университетской клиникой </a:t>
            </a:r>
            <a:r>
              <a:rPr lang="ru-RU" sz="1600" i="1" dirty="0" smtClean="0"/>
              <a:t>медицинского университета, </a:t>
            </a:r>
            <a:r>
              <a:rPr lang="ru-RU" sz="1600" i="1" dirty="0"/>
              <a:t>а так же клинической базой для всех медицинских образовательных учреждений г. </a:t>
            </a:r>
            <a:r>
              <a:rPr lang="ru-RU" sz="1600" i="1" dirty="0" smtClean="0"/>
              <a:t>Хабаровска:</a:t>
            </a:r>
            <a:endParaRPr lang="ru-RU" sz="1600" i="1" dirty="0"/>
          </a:p>
          <a:p>
            <a:pPr marL="87313" indent="-87313"/>
            <a:r>
              <a:rPr lang="ru-RU" sz="1600" i="1" dirty="0"/>
              <a:t>На базе нашей больницы развернуто 10 кафедр Дальневосточного государственного медицинского университета, выпускающего более 400 врачей ежегодно.</a:t>
            </a:r>
          </a:p>
          <a:p>
            <a:pPr marL="87313" indent="-87313"/>
            <a:r>
              <a:rPr lang="ru-RU" sz="1600" i="1" dirty="0"/>
              <a:t>Института повышения квалификации, в котором проводится переподготовка,  усовершенствование врачей и медицинских сестер.</a:t>
            </a:r>
          </a:p>
          <a:p>
            <a:pPr marL="87313" indent="-87313"/>
            <a:r>
              <a:rPr lang="ru-RU" sz="1600" i="1" dirty="0"/>
              <a:t>Медицинского колледжа, в котором обучаются и повышают квалификацию медицинские сёстры и фельдшера.</a:t>
            </a:r>
          </a:p>
          <a:p>
            <a:pPr marL="87313" indent="-87313"/>
            <a:endParaRPr lang="ru-RU" sz="1600" i="1" dirty="0" smtClean="0"/>
          </a:p>
          <a:p>
            <a:pPr marL="87313" indent="-87313"/>
            <a:endParaRPr lang="ru-RU" sz="1600" i="1" dirty="0"/>
          </a:p>
        </p:txBody>
      </p:sp>
      <p:pic>
        <p:nvPicPr>
          <p:cNvPr id="4098" name="Picture 2" descr="ÐÐ½ÑÑÐ¸ÑÑÑ Ð¿Ð¾Ð²ÑÑÐµÐ½Ð¸Ñ ÐºÐ²Ð°Ð»Ð¸ÑÐ¸ÐºÐ°ÑÐ¸Ð¸ ÑÐ¿ÐµÑÐ¸Ð°Ð»Ð¸ÑÑÐ¾Ð² Ð·Ð´ÑÐ°Ð²Ð¾Ð¾ÑÑÐ°Ð½ÐµÐ½Ð¸Ñ [univers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442214"/>
            <a:ext cx="1619261" cy="1148745"/>
          </a:xfrm>
          <a:prstGeom prst="rect">
            <a:avLst/>
          </a:prstGeom>
          <a:noFill/>
        </p:spPr>
      </p:pic>
      <p:pic>
        <p:nvPicPr>
          <p:cNvPr id="4100" name="Picture 4" descr="http://atlasprofdv.ru/images/stories/zxc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27734"/>
            <a:ext cx="1616375" cy="107157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427167" cy="648072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i="1" dirty="0" smtClean="0"/>
              <a:t>Постоянное повышение квалификации</a:t>
            </a:r>
            <a:endParaRPr lang="ru-RU" sz="2800" i="1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352" y="3456869"/>
            <a:ext cx="1604697" cy="114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51520" y="12347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427167" cy="1008112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i="1" dirty="0" smtClean="0"/>
              <a:t>Участие и проведение медицинских конференций</a:t>
            </a:r>
            <a:endParaRPr lang="ru-RU" sz="2800" i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02756"/>
            <a:ext cx="3332989" cy="2499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00782"/>
            <a:ext cx="4680520" cy="3306668"/>
          </a:xfrm>
        </p:spPr>
        <p:txBody>
          <a:bodyPr>
            <a:normAutofit/>
          </a:bodyPr>
          <a:lstStyle/>
          <a:p>
            <a:pPr marL="87313" indent="-87313">
              <a:buNone/>
            </a:pPr>
            <a:r>
              <a:rPr lang="ru-RU" sz="2000" i="1" dirty="0" smtClean="0"/>
              <a:t>  На базе больницы регулярно проводятся региональные и межрегиональные конференции, в том числе с международным участием по актуальным вопросам малоинвазивных методов лечения, где врачи учреждения готовят доклады по своему опыту работы.</a:t>
            </a:r>
            <a:endParaRPr lang="ru-RU" sz="20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5486"/>
            <a:ext cx="12961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1641" y="195486"/>
            <a:ext cx="7332166" cy="576064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700" b="0" i="1" dirty="0" smtClean="0"/>
              <a:t>Конкурентные преимущества</a:t>
            </a:r>
            <a:endParaRPr lang="ru-RU" b="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99" y="853688"/>
            <a:ext cx="2130375" cy="1419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83720"/>
            <a:ext cx="4514821" cy="259228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7" y="843558"/>
            <a:ext cx="5459959" cy="3960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/>
              <a:t>Несомненными преимуществами нашего учреждения являются применение современных технологий в медицине, высокая </a:t>
            </a:r>
            <a:r>
              <a:rPr lang="ru-RU" sz="2000" i="1" dirty="0" smtClean="0"/>
              <a:t>квалификация </a:t>
            </a:r>
            <a:r>
              <a:rPr lang="ru-RU" sz="2000" i="1" dirty="0"/>
              <a:t>и компетенции специалистов, использование только современного и качественного </a:t>
            </a:r>
            <a:r>
              <a:rPr lang="ru-RU" sz="2000" i="1" dirty="0" smtClean="0"/>
              <a:t>оборудования.</a:t>
            </a:r>
          </a:p>
          <a:p>
            <a:pPr marL="0" indent="0">
              <a:buNone/>
            </a:pPr>
            <a:r>
              <a:rPr lang="ru-RU" sz="2000" i="1" dirty="0" smtClean="0"/>
              <a:t>Стоимость услуг </a:t>
            </a:r>
            <a:r>
              <a:rPr lang="ru-RU" sz="2000" i="1" dirty="0"/>
              <a:t>регулируется </a:t>
            </a:r>
            <a:r>
              <a:rPr lang="ru-RU" sz="2000" i="1" dirty="0" smtClean="0"/>
              <a:t>законодательством </a:t>
            </a:r>
            <a:r>
              <a:rPr lang="ru-RU" sz="2000" i="1" dirty="0"/>
              <a:t>Российской Федерации </a:t>
            </a:r>
            <a:r>
              <a:rPr lang="ru-RU" sz="2000" i="1" dirty="0" smtClean="0"/>
              <a:t> и является одинаковой для граждан России и иностранных граждан.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5486"/>
            <a:ext cx="1080121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2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928662" y="0"/>
            <a:ext cx="749917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 smtClean="0"/>
              <a:t>Главный врач</a:t>
            </a:r>
            <a:endParaRPr lang="ru-RU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221017" y="627534"/>
            <a:ext cx="742716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i="1" dirty="0" smtClean="0"/>
              <a:t>Сирота Андрей Викторович</a:t>
            </a:r>
            <a:endParaRPr lang="ru-RU" i="1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1000114"/>
            <a:ext cx="635798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2400" i="1" dirty="0" smtClean="0"/>
              <a:t>	</a:t>
            </a:r>
            <a:r>
              <a:rPr lang="ru-RU" sz="2000" i="1" dirty="0" smtClean="0"/>
              <a:t>Врач хирург высшей квалификационной категории.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5486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  <p:pic>
        <p:nvPicPr>
          <p:cNvPr id="8" name="Рисунок 7" descr="\\10.40.56.254\почта\Чернявская\Фото СИРОТА\IMG_45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00180"/>
            <a:ext cx="4000528" cy="305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981233"/>
            <a:ext cx="6192688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/>
              <a:t>Стоимость </a:t>
            </a:r>
            <a:r>
              <a:rPr lang="ru-RU" sz="2000" i="1" dirty="0"/>
              <a:t>операций у нас - в 5-10 раз </a:t>
            </a:r>
            <a:r>
              <a:rPr lang="ru-RU" sz="2000" i="1" dirty="0" smtClean="0"/>
              <a:t>ниже, чем в клиниках Японии и Кореи. </a:t>
            </a:r>
          </a:p>
          <a:p>
            <a:pPr marL="0" indent="0">
              <a:buNone/>
            </a:pPr>
            <a:r>
              <a:rPr lang="ru-RU" sz="2000" i="1" dirty="0" smtClean="0"/>
              <a:t>Так</a:t>
            </a:r>
            <a:r>
              <a:rPr lang="ru-RU" sz="2000" i="1" dirty="0"/>
              <a:t>, например, </a:t>
            </a:r>
            <a:r>
              <a:rPr lang="ru-RU" sz="2000" i="1" dirty="0" err="1" smtClean="0"/>
              <a:t>лапароскопическая</a:t>
            </a:r>
            <a:r>
              <a:rPr lang="ru-RU" sz="2000" i="1" dirty="0" smtClean="0"/>
              <a:t> </a:t>
            </a:r>
            <a:r>
              <a:rPr lang="ru-RU" sz="2000" i="1" dirty="0" err="1"/>
              <a:t>холецистэктомия</a:t>
            </a:r>
            <a:r>
              <a:rPr lang="ru-RU" sz="2000" i="1" dirty="0"/>
              <a:t> </a:t>
            </a:r>
            <a:r>
              <a:rPr lang="ru-RU" sz="2000" i="1" dirty="0" smtClean="0"/>
              <a:t>(малоинвазивное удаление желчного пузыря) в </a:t>
            </a:r>
            <a:r>
              <a:rPr lang="ru-RU" sz="2000" i="1" dirty="0"/>
              <a:t>нашей больнице стоит </a:t>
            </a:r>
            <a:r>
              <a:rPr lang="ru-RU" sz="2000" i="1" dirty="0" smtClean="0"/>
              <a:t>58 000 рублей</a:t>
            </a:r>
            <a:r>
              <a:rPr lang="ru-RU" sz="2000" i="1" dirty="0"/>
              <a:t>, что составляет </a:t>
            </a:r>
            <a:r>
              <a:rPr lang="ru-RU" sz="2000" i="1" dirty="0" smtClean="0"/>
              <a:t>750 </a:t>
            </a:r>
            <a:r>
              <a:rPr lang="ru-RU" sz="2000" i="1" dirty="0"/>
              <a:t>долларов США или 5 </a:t>
            </a:r>
            <a:r>
              <a:rPr lang="ru-RU" sz="2000" i="1" dirty="0" smtClean="0"/>
              <a:t>160 </a:t>
            </a:r>
            <a:r>
              <a:rPr lang="ru-RU" sz="2000" i="1" dirty="0"/>
              <a:t>юаня по курсу Центробанка России на </a:t>
            </a:r>
            <a:r>
              <a:rPr lang="ru-RU" sz="2000" i="1" dirty="0" smtClean="0"/>
              <a:t>01 апреля 2023 </a:t>
            </a:r>
            <a:r>
              <a:rPr lang="ru-RU" sz="2000" i="1" dirty="0"/>
              <a:t>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41" y="981233"/>
            <a:ext cx="1800200" cy="18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41" y="2886854"/>
            <a:ext cx="1805381" cy="1805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1641" y="195486"/>
            <a:ext cx="7332166" cy="57606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700" i="1" dirty="0"/>
              <a:t>Конкурентные преимущества</a:t>
            </a:r>
            <a:endParaRPr lang="ru-RU" b="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5486"/>
            <a:ext cx="115212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2000" y="1085989"/>
            <a:ext cx="40304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www.</a:t>
            </a:r>
            <a:r>
              <a:rPr lang="en-US" sz="3200" b="1" dirty="0" smtClean="0"/>
              <a:t> </a:t>
            </a:r>
            <a:r>
              <a:rPr lang="en-US" sz="3200" dirty="0" err="1" smtClean="0"/>
              <a:t>gkbvy</a:t>
            </a:r>
            <a:r>
              <a:rPr lang="ru-RU" sz="3200" dirty="0" smtClean="0"/>
              <a:t>.</a:t>
            </a:r>
            <a:r>
              <a:rPr lang="en-US" sz="3200" dirty="0" err="1" smtClean="0"/>
              <a:t>medkhv</a:t>
            </a:r>
            <a:r>
              <a:rPr lang="ru-RU" sz="3200" dirty="0" smtClean="0"/>
              <a:t>.</a:t>
            </a:r>
            <a:r>
              <a:rPr lang="en-US" sz="3200" dirty="0" err="1" smtClean="0"/>
              <a:t>ru</a:t>
            </a:r>
            <a:endParaRPr lang="ru-RU" sz="3200" dirty="0" smtClean="0"/>
          </a:p>
          <a:p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3075806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 tooltip="https://t.me/gkbvy"/>
              </a:rPr>
              <a:t>https://t.me/gkbvy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347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349" y="771550"/>
            <a:ext cx="2448272" cy="1472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19" y="2283718"/>
            <a:ext cx="1945531" cy="23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3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427168" cy="86409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КГБУЗ «ГКБ» имени профессора </a:t>
            </a:r>
            <a:r>
              <a:rPr lang="ru-RU" sz="2400" i="1" dirty="0" err="1" smtClean="0"/>
              <a:t>А.М.Войно-Ясенецкого</a:t>
            </a:r>
            <a:r>
              <a:rPr lang="ru-RU" sz="2400" i="1" dirty="0" smtClean="0"/>
              <a:t> является учреждением третьего уровня</a:t>
            </a:r>
            <a:endParaRPr lang="ru-RU" sz="2400" i="1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67544" y="1275607"/>
            <a:ext cx="8229600" cy="3672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i="1" dirty="0" smtClean="0"/>
              <a:t>Всего 8 стационарных отделений - 470 коек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8040162"/>
              </p:ext>
            </p:extLst>
          </p:nvPr>
        </p:nvGraphicFramePr>
        <p:xfrm>
          <a:off x="868760" y="1851670"/>
          <a:ext cx="7344816" cy="2599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7114">
                <a:tc>
                  <a:txBody>
                    <a:bodyPr/>
                    <a:lstStyle/>
                    <a:p>
                      <a:r>
                        <a:rPr lang="ru-RU" sz="2200" i="1" dirty="0" smtClean="0"/>
                        <a:t> Терапевтический</a:t>
                      </a:r>
                      <a:r>
                        <a:rPr lang="ru-RU" sz="2200" i="1" baseline="0" dirty="0" smtClean="0"/>
                        <a:t> профиль</a:t>
                      </a:r>
                      <a:endParaRPr lang="ru-RU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>
                          <a:solidFill>
                            <a:schemeClr val="tx1"/>
                          </a:solidFill>
                        </a:rPr>
                        <a:t>Хирургический профиль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/>
                        <a:t>Терапия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>
                          <a:solidFill>
                            <a:schemeClr val="tx1"/>
                          </a:solidFill>
                        </a:rPr>
                        <a:t>Гинекология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/>
                        <a:t>Пульмонология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>
                          <a:solidFill>
                            <a:schemeClr val="tx1"/>
                          </a:solidFill>
                        </a:rPr>
                        <a:t>Хирургия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/>
                        <a:t>Токсикология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>
                          <a:solidFill>
                            <a:schemeClr val="tx1"/>
                          </a:solidFill>
                        </a:rPr>
                        <a:t>Офтальмология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/>
                        <a:t>Инфекция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>
                          <a:solidFill>
                            <a:schemeClr val="tx1"/>
                          </a:solidFill>
                        </a:rPr>
                        <a:t>Урология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95486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352928" cy="3751065"/>
          </a:xfrm>
        </p:spPr>
        <p:txBody>
          <a:bodyPr/>
          <a:lstStyle/>
          <a:p>
            <a:pPr algn="ctr"/>
            <a:endParaRPr lang="ru-RU" i="1" dirty="0" smtClean="0"/>
          </a:p>
          <a:p>
            <a:pPr algn="ctr"/>
            <a:r>
              <a:rPr lang="ru-RU" sz="2600" i="1" dirty="0" smtClean="0"/>
              <a:t>В </a:t>
            </a:r>
            <a:r>
              <a:rPr lang="ru-RU" sz="2600" i="1" dirty="0"/>
              <a:t>стационаре получает </a:t>
            </a:r>
            <a:r>
              <a:rPr lang="ru-RU" sz="2600" i="1" dirty="0" smtClean="0"/>
              <a:t>лечение около 17,0 </a:t>
            </a:r>
            <a:r>
              <a:rPr lang="ru-RU" sz="2600" i="1" dirty="0"/>
              <a:t>тыс. человек в год     </a:t>
            </a:r>
          </a:p>
          <a:p>
            <a:pPr algn="ctr"/>
            <a:endParaRPr lang="en-US" sz="2600" i="1" dirty="0" smtClean="0"/>
          </a:p>
          <a:p>
            <a:pPr algn="ctr"/>
            <a:r>
              <a:rPr lang="ru-RU" sz="2600" i="1" dirty="0" smtClean="0"/>
              <a:t>Ежегодно </a:t>
            </a:r>
            <a:r>
              <a:rPr lang="ru-RU" sz="2600" i="1" dirty="0"/>
              <a:t>проводится более 7,0 тыс. операций, из них около 2 тыс. малоинвазивным способом.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95486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1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7785"/>
            <a:ext cx="7427168" cy="707781"/>
          </a:xfrm>
        </p:spPr>
        <p:txBody>
          <a:bodyPr>
            <a:normAutofit/>
          </a:bodyPr>
          <a:lstStyle/>
          <a:p>
            <a:pPr lvl="0"/>
            <a:r>
              <a:rPr lang="ru-RU" sz="2800" i="1" dirty="0" smtClean="0"/>
              <a:t>Амбулаторно-поликлиническая служба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857238"/>
            <a:ext cx="5616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В составе 3 поликлиники.</a:t>
            </a:r>
          </a:p>
          <a:p>
            <a:pPr algn="ctr"/>
            <a:r>
              <a:rPr lang="ru-RU" sz="2000" i="1" dirty="0" smtClean="0"/>
              <a:t>Ведут прием врачи </a:t>
            </a:r>
            <a:r>
              <a:rPr lang="ru-RU" sz="2000" i="1" dirty="0"/>
              <a:t>30 </a:t>
            </a:r>
            <a:r>
              <a:rPr lang="ru-RU" sz="2000" i="1" dirty="0" smtClean="0"/>
              <a:t>специальностей. Обслуживаемое население 75 000 человек.</a:t>
            </a:r>
          </a:p>
          <a:p>
            <a:pPr algn="ctr"/>
            <a:r>
              <a:rPr lang="ru-RU" sz="2000" i="1" dirty="0" smtClean="0"/>
              <a:t>Всего выполняется более 250 000 посещений в год.</a:t>
            </a:r>
            <a:endParaRPr lang="ru-RU" sz="2000" i="1" dirty="0"/>
          </a:p>
        </p:txBody>
      </p:sp>
      <p:pic>
        <p:nvPicPr>
          <p:cNvPr id="6" name="Picture 3" descr="C:\Users\user\Desktop\фото\фото для мз\запись через планшет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87574"/>
            <a:ext cx="2180157" cy="375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23478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428874"/>
            <a:ext cx="4143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7702" y="3636668"/>
            <a:ext cx="537044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/>
              <a:t>Врачебный персонал больницы представлен высококвалифицированными специалистами, из них 5 докторов медицинских наук, 16 кандидатов медицинских наук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563888" y="771549"/>
            <a:ext cx="4993316" cy="2853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/>
              <a:t>Врачи регулярно стажируются в ведущих клиниках России и за рубежом. </a:t>
            </a:r>
            <a:endParaRPr lang="ru-RU" sz="20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6066" y="3573060"/>
            <a:ext cx="1896972" cy="126528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59632" y="205979"/>
            <a:ext cx="7416824" cy="599071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Компетенции специалистов</a:t>
            </a:r>
            <a:endParaRPr lang="ru-RU" sz="2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1785932"/>
            <a:ext cx="1897783" cy="1409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01" y="2263577"/>
            <a:ext cx="996839" cy="1375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483" y="2255495"/>
            <a:ext cx="1946719" cy="1369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1665684"/>
            <a:ext cx="2214578" cy="1941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5734" y="899999"/>
            <a:ext cx="826468" cy="1239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205979"/>
            <a:ext cx="1153963" cy="599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  <p:pic>
        <p:nvPicPr>
          <p:cNvPr id="16" name="Рисунок 15" descr="\\10.40.56.254\почта\Чернявская\КГБУЗ №10\IMG_314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928676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5978"/>
            <a:ext cx="7488832" cy="709588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Межрегиональное взаимодействие </a:t>
            </a:r>
            <a:endParaRPr lang="ru-RU" sz="3200" i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11960" y="4353948"/>
            <a:ext cx="2376264" cy="59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79512" y="915566"/>
            <a:ext cx="597666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i="1" dirty="0" smtClean="0"/>
              <a:t>Медицинская помощь оказывается не только жителям Хабаровского края, но и всего Дальнего Востока России: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i="1" dirty="0" smtClean="0"/>
              <a:t>Хабаровский край	</a:t>
            </a:r>
            <a:r>
              <a:rPr lang="en-US" sz="2000" i="1" dirty="0" smtClean="0"/>
              <a:t>	      </a:t>
            </a:r>
            <a:r>
              <a:rPr lang="ru-RU" sz="2000" i="1" dirty="0" smtClean="0"/>
              <a:t>1,3млн. чел.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Сахалинская область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	    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488тыс.чел.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Приморский край</a:t>
            </a:r>
            <a:r>
              <a:rPr lang="ru-RU" sz="2000" i="1" dirty="0" smtClean="0"/>
              <a:t>		</a:t>
            </a:r>
            <a:r>
              <a:rPr lang="en-US" sz="2000" i="1" dirty="0" smtClean="0"/>
              <a:t>    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1,4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млн. чел.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Еврейская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автономная область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164тыс. чел.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Магаданская область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	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145тыс .чел.</a:t>
            </a:r>
            <a:endParaRPr lang="ru-RU" sz="20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Камчатский край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		    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314тыс. чел.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dirty="0" smtClean="0"/>
              <a:t>    </a:t>
            </a:r>
            <a:r>
              <a:rPr lang="ru-RU" sz="2000" i="1" dirty="0" smtClean="0"/>
              <a:t>           </a:t>
            </a:r>
            <a:r>
              <a:rPr lang="en-US" sz="2000" b="1" i="1" dirty="0"/>
              <a:t>	</a:t>
            </a:r>
            <a:r>
              <a:rPr lang="en-US" sz="2000" b="1" i="1" dirty="0" smtClean="0"/>
              <a:t>		    </a:t>
            </a:r>
            <a:r>
              <a:rPr lang="ru-RU" sz="2000" b="1" i="1" dirty="0" smtClean="0"/>
              <a:t>Итого</a:t>
            </a:r>
            <a:r>
              <a:rPr lang="ru-RU" sz="2000" i="1" dirty="0" smtClean="0"/>
              <a:t>: </a:t>
            </a:r>
            <a:r>
              <a:rPr lang="en-US" sz="2000" i="1" dirty="0" smtClean="0"/>
              <a:t>   </a:t>
            </a:r>
            <a:r>
              <a:rPr lang="ru-RU" sz="2000" i="1" dirty="0" smtClean="0"/>
              <a:t>3,8 млн. чел.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105958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061" y="759955"/>
            <a:ext cx="2346453" cy="40807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2347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5978"/>
            <a:ext cx="7488832" cy="709588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Международное взаимодействие </a:t>
            </a:r>
            <a:endParaRPr lang="ru-RU" sz="3200" i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11960" y="4353948"/>
            <a:ext cx="2376264" cy="59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79511" y="1203598"/>
            <a:ext cx="8330285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i="1" dirty="0" smtClean="0"/>
              <a:t>Медицинская помощь оказывается иностранным гражданам, в объеме чел. в год: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i="1" dirty="0" smtClean="0"/>
              <a:t>Китай	     более </a:t>
            </a:r>
            <a:r>
              <a:rPr lang="en-US" sz="2000" i="1" dirty="0" smtClean="0"/>
              <a:t> </a:t>
            </a:r>
            <a:r>
              <a:rPr lang="ru-RU" sz="2000" i="1" dirty="0" smtClean="0"/>
              <a:t>1000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Страны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СНГ     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более 1000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Южная Корея</a:t>
            </a:r>
            <a:r>
              <a:rPr lang="ru-RU" sz="2000" i="1" noProof="0" dirty="0"/>
              <a:t> </a:t>
            </a:r>
            <a:r>
              <a:rPr lang="ru-RU" sz="2000" i="1" noProof="0" dirty="0" smtClean="0"/>
              <a:t>   </a:t>
            </a:r>
            <a:r>
              <a:rPr lang="ru-RU" sz="2000" i="1" dirty="0" smtClean="0"/>
              <a:t>более 50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ru-RU" sz="2000" i="1" dirty="0" smtClean="0"/>
              <a:t> </a:t>
            </a:r>
            <a:r>
              <a:rPr lang="en-US" sz="2000" b="1" i="1" dirty="0"/>
              <a:t>	</a:t>
            </a:r>
            <a:endParaRPr lang="ru-RU" sz="2000" b="1" i="1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dirty="0" smtClean="0"/>
              <a:t>            Итого</a:t>
            </a:r>
            <a:r>
              <a:rPr lang="ru-RU" sz="2000" i="1" dirty="0" smtClean="0"/>
              <a:t>: более 2000 чел. в год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105958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612316"/>
            <a:ext cx="4275193" cy="2129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1" y="205978"/>
            <a:ext cx="1368153" cy="70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2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i="1" dirty="0"/>
              <a:t>          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59632" y="239764"/>
            <a:ext cx="7416824" cy="7174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i="1" dirty="0">
                <a:solidFill>
                  <a:schemeClr val="tx1"/>
                </a:solidFill>
              </a:rPr>
              <a:t>На базе больницы создано 4 региональных центра специализированной медицинской помощи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5486"/>
            <a:ext cx="1080120" cy="756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" y="169995"/>
            <a:ext cx="937526" cy="563997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69320D71-D2E4-4058-A140-D7C46ABB9759}"/>
              </a:ext>
            </a:extLst>
          </p:cNvPr>
          <p:cNvSpPr/>
          <p:nvPr/>
        </p:nvSpPr>
        <p:spPr>
          <a:xfrm>
            <a:off x="3775140" y="2665393"/>
            <a:ext cx="504804" cy="494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лево 17">
            <a:extLst>
              <a:ext uri="{FF2B5EF4-FFF2-40B4-BE49-F238E27FC236}">
                <a16:creationId xmlns="" xmlns:a16="http://schemas.microsoft.com/office/drawing/2014/main" id="{F5B594F7-3ED8-46AB-9E90-14068B099943}"/>
              </a:ext>
            </a:extLst>
          </p:cNvPr>
          <p:cNvSpPr/>
          <p:nvPr/>
        </p:nvSpPr>
        <p:spPr>
          <a:xfrm>
            <a:off x="2917828" y="270314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="" xmlns:a16="http://schemas.microsoft.com/office/drawing/2014/main" id="{5EACCD07-B383-4CD3-8238-45379255CAF5}"/>
              </a:ext>
            </a:extLst>
          </p:cNvPr>
          <p:cNvSpPr/>
          <p:nvPr/>
        </p:nvSpPr>
        <p:spPr>
          <a:xfrm>
            <a:off x="4417176" y="2703142"/>
            <a:ext cx="7308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верх 19">
            <a:extLst>
              <a:ext uri="{FF2B5EF4-FFF2-40B4-BE49-F238E27FC236}">
                <a16:creationId xmlns="" xmlns:a16="http://schemas.microsoft.com/office/drawing/2014/main" id="{797D9056-0FB8-4237-8C74-762E94CB48AD}"/>
              </a:ext>
            </a:extLst>
          </p:cNvPr>
          <p:cNvSpPr/>
          <p:nvPr/>
        </p:nvSpPr>
        <p:spPr>
          <a:xfrm>
            <a:off x="3815045" y="2027425"/>
            <a:ext cx="424993" cy="5377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="" xmlns:a16="http://schemas.microsoft.com/office/drawing/2014/main" id="{4CC6BD96-3D4F-4532-9523-EA22D9E18A08}"/>
              </a:ext>
            </a:extLst>
          </p:cNvPr>
          <p:cNvSpPr/>
          <p:nvPr/>
        </p:nvSpPr>
        <p:spPr>
          <a:xfrm>
            <a:off x="3816457" y="3260320"/>
            <a:ext cx="423581" cy="562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F6042A3A-25FD-4F7A-94B7-3F2E6AD614EC}"/>
              </a:ext>
            </a:extLst>
          </p:cNvPr>
          <p:cNvSpPr/>
          <p:nvPr/>
        </p:nvSpPr>
        <p:spPr>
          <a:xfrm>
            <a:off x="5508104" y="2571750"/>
            <a:ext cx="2664296" cy="563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 малоинвазивных  технологий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E8A46191-5DC7-4E78-95B0-907EA2D4108A}"/>
              </a:ext>
            </a:extLst>
          </p:cNvPr>
          <p:cNvSpPr/>
          <p:nvPr/>
        </p:nvSpPr>
        <p:spPr>
          <a:xfrm>
            <a:off x="2411760" y="1203598"/>
            <a:ext cx="3384376" cy="591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 острых отравлений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A42AE741-466F-4D42-B119-E9D535911B33}"/>
              </a:ext>
            </a:extLst>
          </p:cNvPr>
          <p:cNvSpPr/>
          <p:nvPr/>
        </p:nvSpPr>
        <p:spPr>
          <a:xfrm>
            <a:off x="250099" y="2571750"/>
            <a:ext cx="2377685" cy="563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Офтальмологический центр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5CFCA65E-C9F2-4B37-8BAB-289B22A877F4}"/>
              </a:ext>
            </a:extLst>
          </p:cNvPr>
          <p:cNvSpPr/>
          <p:nvPr/>
        </p:nvSpPr>
        <p:spPr>
          <a:xfrm>
            <a:off x="2411760" y="3939902"/>
            <a:ext cx="3384376" cy="582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Урологический центр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5223</TotalTime>
  <Words>636</Words>
  <Application>Microsoft Office PowerPoint</Application>
  <PresentationFormat>Экран (16:9)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Краевое государственное бюджетное учреждение здравоохранения  «Городская клиническая  больница» имени профессора  А.М.Войно-Ясенецкого министерства здравоохранения  Хабаровского края</vt:lpstr>
      <vt:lpstr>Слайд 2</vt:lpstr>
      <vt:lpstr>КГБУЗ «ГКБ» имени профессора А.М.Войно-Ясенецкого является учреждением третьего уровня</vt:lpstr>
      <vt:lpstr>Слайд 4</vt:lpstr>
      <vt:lpstr>Амбулаторно-поликлиническая служба</vt:lpstr>
      <vt:lpstr>Компетенции специалистов</vt:lpstr>
      <vt:lpstr>Межрегиональное взаимодействие </vt:lpstr>
      <vt:lpstr>Международное взаимодействие </vt:lpstr>
      <vt:lpstr>           </vt:lpstr>
      <vt:lpstr>Центр острых отравлений</vt:lpstr>
      <vt:lpstr>Урологический центр</vt:lpstr>
      <vt:lpstr>Слайд 12</vt:lpstr>
      <vt:lpstr>Слайд 13</vt:lpstr>
      <vt:lpstr>Слайд 14</vt:lpstr>
      <vt:lpstr>Слайд 15</vt:lpstr>
      <vt:lpstr>Применяется самое современное оборудование ведущих мировых производителей</vt:lpstr>
      <vt:lpstr>Постоянное повышение квалификации</vt:lpstr>
      <vt:lpstr>Участие и проведение медицинских конференций</vt:lpstr>
      <vt:lpstr>Конкурентные преимущества</vt:lpstr>
      <vt:lpstr>Конкурентные преимущества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</dc:title>
  <dc:creator>Ivan</dc:creator>
  <cp:lastModifiedBy>10zamomr</cp:lastModifiedBy>
  <cp:revision>501</cp:revision>
  <dcterms:created xsi:type="dcterms:W3CDTF">2017-12-29T00:31:27Z</dcterms:created>
  <dcterms:modified xsi:type="dcterms:W3CDTF">2023-04-03T03:03:46Z</dcterms:modified>
</cp:coreProperties>
</file>